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43891200" cy="43891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395"/>
    <a:srgbClr val="62A8AA"/>
    <a:srgbClr val="55B7B7"/>
    <a:srgbClr val="11F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81" autoAdjust="0"/>
  </p:normalViewPr>
  <p:slideViewPr>
    <p:cSldViewPr snapToGrid="0">
      <p:cViewPr>
        <p:scale>
          <a:sx n="40" d="100"/>
          <a:sy n="40" d="100"/>
        </p:scale>
        <p:origin x="-1386" y="-53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A98E9-2300-4293-9F37-E96BE203313E}" type="datetimeFigureOut">
              <a:rPr lang="en-US" smtClean="0"/>
              <a:t>7/22/2015</a:t>
            </a:fld>
            <a:endParaRPr lang="en-US" dirty="0"/>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624C3-9023-4C56-B8A3-B27B23126D2D}" type="slidenum">
              <a:rPr lang="en-US" smtClean="0"/>
              <a:t>‹#›</a:t>
            </a:fld>
            <a:endParaRPr lang="en-US" dirty="0"/>
          </a:p>
        </p:txBody>
      </p:sp>
    </p:spTree>
    <p:extLst>
      <p:ext uri="{BB962C8B-B14F-4D97-AF65-F5344CB8AC3E}">
        <p14:creationId xmlns:p14="http://schemas.microsoft.com/office/powerpoint/2010/main" val="388628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http://tile.uiowa.edu/stats - graphs</a:t>
            </a:r>
            <a:endParaRPr lang="en-US" dirty="0"/>
          </a:p>
        </p:txBody>
      </p:sp>
      <p:sp>
        <p:nvSpPr>
          <p:cNvPr id="4" name="Slide Number Placeholder 3"/>
          <p:cNvSpPr>
            <a:spLocks noGrp="1"/>
          </p:cNvSpPr>
          <p:nvPr>
            <p:ph type="sldNum" sz="quarter" idx="10"/>
          </p:nvPr>
        </p:nvSpPr>
        <p:spPr/>
        <p:txBody>
          <a:bodyPr/>
          <a:lstStyle/>
          <a:p>
            <a:fld id="{2D9624C3-9023-4C56-B8A3-B27B23126D2D}" type="slidenum">
              <a:rPr lang="en-US" smtClean="0"/>
              <a:t>1</a:t>
            </a:fld>
            <a:endParaRPr lang="en-US" dirty="0"/>
          </a:p>
        </p:txBody>
      </p:sp>
    </p:spTree>
    <p:extLst>
      <p:ext uri="{BB962C8B-B14F-4D97-AF65-F5344CB8AC3E}">
        <p14:creationId xmlns:p14="http://schemas.microsoft.com/office/powerpoint/2010/main" val="400277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2193840" y="333000"/>
            <a:ext cx="39503520" cy="10162080"/>
          </a:xfrm>
          <a:prstGeom prst="rect">
            <a:avLst/>
          </a:prstGeom>
        </p:spPr>
        <p:txBody>
          <a:bodyPr lIns="254160" tIns="254160" rIns="501480" bIns="254160" anchor="ctr"/>
          <a:lstStyle/>
          <a:p>
            <a:pPr algn="ctr"/>
            <a:endParaRPr/>
          </a:p>
        </p:txBody>
      </p:sp>
      <p:sp>
        <p:nvSpPr>
          <p:cNvPr id="25" name="PlaceHolder 2"/>
          <p:cNvSpPr>
            <a:spLocks noGrp="1"/>
          </p:cNvSpPr>
          <p:nvPr>
            <p:ph type="body"/>
          </p:nvPr>
        </p:nvSpPr>
        <p:spPr>
          <a:xfrm>
            <a:off x="2193840" y="10240560"/>
            <a:ext cx="39503520" cy="16050960"/>
          </a:xfrm>
          <a:prstGeom prst="rect">
            <a:avLst/>
          </a:prstGeom>
        </p:spPr>
        <p:txBody>
          <a:bodyPr lIns="254160" tIns="254160" rIns="501480" bIns="254160"/>
          <a:lstStyle/>
          <a:p>
            <a:endParaRPr/>
          </a:p>
        </p:txBody>
      </p:sp>
      <p:sp>
        <p:nvSpPr>
          <p:cNvPr id="26" name="PlaceHolder 3"/>
          <p:cNvSpPr>
            <a:spLocks noGrp="1"/>
          </p:cNvSpPr>
          <p:nvPr>
            <p:ph type="body"/>
          </p:nvPr>
        </p:nvSpPr>
        <p:spPr>
          <a:xfrm>
            <a:off x="2193840" y="27816840"/>
            <a:ext cx="39503520" cy="16050960"/>
          </a:xfrm>
          <a:prstGeom prst="rect">
            <a:avLst/>
          </a:prstGeom>
        </p:spPr>
        <p:txBody>
          <a:bodyPr lIns="254160" tIns="254160" rIns="501480" bIns="25416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2193840" y="333000"/>
            <a:ext cx="39503520" cy="10162080"/>
          </a:xfrm>
          <a:prstGeom prst="rect">
            <a:avLst/>
          </a:prstGeom>
        </p:spPr>
        <p:txBody>
          <a:bodyPr lIns="254160" tIns="254160" rIns="501480" bIns="254160" anchor="ctr"/>
          <a:lstStyle/>
          <a:p>
            <a:pPr algn="ctr"/>
            <a:endParaRPr/>
          </a:p>
        </p:txBody>
      </p:sp>
      <p:sp>
        <p:nvSpPr>
          <p:cNvPr id="28" name="PlaceHolder 2"/>
          <p:cNvSpPr>
            <a:spLocks noGrp="1"/>
          </p:cNvSpPr>
          <p:nvPr>
            <p:ph type="body"/>
          </p:nvPr>
        </p:nvSpPr>
        <p:spPr>
          <a:xfrm>
            <a:off x="2193840" y="10240560"/>
            <a:ext cx="19277640" cy="16050960"/>
          </a:xfrm>
          <a:prstGeom prst="rect">
            <a:avLst/>
          </a:prstGeom>
        </p:spPr>
        <p:txBody>
          <a:bodyPr lIns="254160" tIns="254160" rIns="501480" bIns="254160"/>
          <a:lstStyle/>
          <a:p>
            <a:endParaRPr/>
          </a:p>
        </p:txBody>
      </p:sp>
      <p:sp>
        <p:nvSpPr>
          <p:cNvPr id="29" name="PlaceHolder 3"/>
          <p:cNvSpPr>
            <a:spLocks noGrp="1"/>
          </p:cNvSpPr>
          <p:nvPr>
            <p:ph type="body"/>
          </p:nvPr>
        </p:nvSpPr>
        <p:spPr>
          <a:xfrm>
            <a:off x="22435920" y="10240560"/>
            <a:ext cx="19277640" cy="16050960"/>
          </a:xfrm>
          <a:prstGeom prst="rect">
            <a:avLst/>
          </a:prstGeom>
        </p:spPr>
        <p:txBody>
          <a:bodyPr lIns="254160" tIns="254160" rIns="501480" bIns="254160"/>
          <a:lstStyle/>
          <a:p>
            <a:endParaRPr/>
          </a:p>
        </p:txBody>
      </p:sp>
      <p:sp>
        <p:nvSpPr>
          <p:cNvPr id="30" name="PlaceHolder 4"/>
          <p:cNvSpPr>
            <a:spLocks noGrp="1"/>
          </p:cNvSpPr>
          <p:nvPr>
            <p:ph type="body"/>
          </p:nvPr>
        </p:nvSpPr>
        <p:spPr>
          <a:xfrm>
            <a:off x="22435920" y="27816840"/>
            <a:ext cx="19277640" cy="16050960"/>
          </a:xfrm>
          <a:prstGeom prst="rect">
            <a:avLst/>
          </a:prstGeom>
        </p:spPr>
        <p:txBody>
          <a:bodyPr lIns="254160" tIns="254160" rIns="501480" bIns="254160"/>
          <a:lstStyle/>
          <a:p>
            <a:endParaRPr/>
          </a:p>
        </p:txBody>
      </p:sp>
      <p:sp>
        <p:nvSpPr>
          <p:cNvPr id="31" name="PlaceHolder 5"/>
          <p:cNvSpPr>
            <a:spLocks noGrp="1"/>
          </p:cNvSpPr>
          <p:nvPr>
            <p:ph type="body"/>
          </p:nvPr>
        </p:nvSpPr>
        <p:spPr>
          <a:xfrm>
            <a:off x="2193840" y="27816840"/>
            <a:ext cx="19277640" cy="16050960"/>
          </a:xfrm>
          <a:prstGeom prst="rect">
            <a:avLst/>
          </a:prstGeom>
        </p:spPr>
        <p:txBody>
          <a:bodyPr lIns="254160" tIns="254160" rIns="501480" bIns="25416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2193840" y="333000"/>
            <a:ext cx="39503520" cy="10162080"/>
          </a:xfrm>
          <a:prstGeom prst="rect">
            <a:avLst/>
          </a:prstGeom>
        </p:spPr>
        <p:txBody>
          <a:bodyPr lIns="254160" tIns="254160" rIns="501480" bIns="254160" anchor="ctr"/>
          <a:lstStyle/>
          <a:p>
            <a:pPr algn="ctr"/>
            <a:endParaRPr/>
          </a:p>
        </p:txBody>
      </p:sp>
      <p:sp>
        <p:nvSpPr>
          <p:cNvPr id="33" name="PlaceHolder 2"/>
          <p:cNvSpPr>
            <a:spLocks noGrp="1"/>
          </p:cNvSpPr>
          <p:nvPr>
            <p:ph type="body"/>
          </p:nvPr>
        </p:nvSpPr>
        <p:spPr>
          <a:xfrm>
            <a:off x="2193840" y="10240560"/>
            <a:ext cx="39503520" cy="33650280"/>
          </a:xfrm>
          <a:prstGeom prst="rect">
            <a:avLst/>
          </a:prstGeom>
        </p:spPr>
        <p:txBody>
          <a:bodyPr lIns="254160" tIns="254160" rIns="501480" bIns="254160"/>
          <a:lstStyle/>
          <a:p>
            <a:endParaRPr/>
          </a:p>
        </p:txBody>
      </p:sp>
      <p:sp>
        <p:nvSpPr>
          <p:cNvPr id="34" name="PlaceHolder 3"/>
          <p:cNvSpPr>
            <a:spLocks noGrp="1"/>
          </p:cNvSpPr>
          <p:nvPr>
            <p:ph type="body"/>
          </p:nvPr>
        </p:nvSpPr>
        <p:spPr>
          <a:xfrm>
            <a:off x="2193840" y="10240560"/>
            <a:ext cx="39503520" cy="33650280"/>
          </a:xfrm>
          <a:prstGeom prst="rect">
            <a:avLst/>
          </a:prstGeom>
        </p:spPr>
        <p:txBody>
          <a:bodyPr lIns="254160" tIns="254160" rIns="501480" bIns="254160"/>
          <a:lstStyle/>
          <a:p>
            <a:endParaRPr/>
          </a:p>
        </p:txBody>
      </p:sp>
      <p:pic>
        <p:nvPicPr>
          <p:cNvPr id="35" name="Picture 34"/>
          <p:cNvPicPr/>
          <p:nvPr/>
        </p:nvPicPr>
        <p:blipFill>
          <a:blip r:embed="rId2"/>
          <a:stretch>
            <a:fillRect/>
          </a:stretch>
        </p:blipFill>
        <p:spPr>
          <a:xfrm>
            <a:off x="2193840" y="11306160"/>
            <a:ext cx="39503520" cy="31518720"/>
          </a:xfrm>
          <a:prstGeom prst="rect">
            <a:avLst/>
          </a:prstGeom>
          <a:ln>
            <a:noFill/>
          </a:ln>
        </p:spPr>
      </p:pic>
      <p:pic>
        <p:nvPicPr>
          <p:cNvPr id="36" name="Picture 35"/>
          <p:cNvPicPr/>
          <p:nvPr/>
        </p:nvPicPr>
        <p:blipFill>
          <a:blip r:embed="rId2"/>
          <a:stretch>
            <a:fillRect/>
          </a:stretch>
        </p:blipFill>
        <p:spPr>
          <a:xfrm>
            <a:off x="2193840" y="11306160"/>
            <a:ext cx="39503520" cy="3151872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2193840" y="333000"/>
            <a:ext cx="39503520" cy="10162080"/>
          </a:xfrm>
          <a:prstGeom prst="rect">
            <a:avLst/>
          </a:prstGeom>
        </p:spPr>
        <p:txBody>
          <a:bodyPr lIns="254160" tIns="254160" rIns="501480" bIns="254160" anchor="ctr"/>
          <a:lstStyle/>
          <a:p>
            <a:pPr algn="ctr"/>
            <a:endParaRPr/>
          </a:p>
        </p:txBody>
      </p:sp>
      <p:sp>
        <p:nvSpPr>
          <p:cNvPr id="4" name="PlaceHolder 2"/>
          <p:cNvSpPr>
            <a:spLocks noGrp="1"/>
          </p:cNvSpPr>
          <p:nvPr>
            <p:ph type="subTitle"/>
          </p:nvPr>
        </p:nvSpPr>
        <p:spPr>
          <a:xfrm>
            <a:off x="2193840" y="10240560"/>
            <a:ext cx="39503520" cy="3365064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2193840" y="333000"/>
            <a:ext cx="39503520" cy="10162080"/>
          </a:xfrm>
          <a:prstGeom prst="rect">
            <a:avLst/>
          </a:prstGeom>
        </p:spPr>
        <p:txBody>
          <a:bodyPr lIns="254160" tIns="254160" rIns="501480" bIns="254160" anchor="ctr"/>
          <a:lstStyle/>
          <a:p>
            <a:pPr algn="ctr"/>
            <a:endParaRPr/>
          </a:p>
        </p:txBody>
      </p:sp>
      <p:sp>
        <p:nvSpPr>
          <p:cNvPr id="6" name="PlaceHolder 2"/>
          <p:cNvSpPr>
            <a:spLocks noGrp="1"/>
          </p:cNvSpPr>
          <p:nvPr>
            <p:ph type="body"/>
          </p:nvPr>
        </p:nvSpPr>
        <p:spPr>
          <a:xfrm>
            <a:off x="2193840" y="10240560"/>
            <a:ext cx="39503520" cy="33650280"/>
          </a:xfrm>
          <a:prstGeom prst="rect">
            <a:avLst/>
          </a:prstGeom>
        </p:spPr>
        <p:txBody>
          <a:bodyPr lIns="254160" tIns="254160" rIns="501480" bIns="25416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2193840" y="333000"/>
            <a:ext cx="39503520" cy="10162080"/>
          </a:xfrm>
          <a:prstGeom prst="rect">
            <a:avLst/>
          </a:prstGeom>
        </p:spPr>
        <p:txBody>
          <a:bodyPr lIns="254160" tIns="254160" rIns="501480" bIns="254160" anchor="ctr"/>
          <a:lstStyle/>
          <a:p>
            <a:pPr algn="ctr"/>
            <a:endParaRPr/>
          </a:p>
        </p:txBody>
      </p:sp>
      <p:sp>
        <p:nvSpPr>
          <p:cNvPr id="8" name="PlaceHolder 2"/>
          <p:cNvSpPr>
            <a:spLocks noGrp="1"/>
          </p:cNvSpPr>
          <p:nvPr>
            <p:ph type="body"/>
          </p:nvPr>
        </p:nvSpPr>
        <p:spPr>
          <a:xfrm>
            <a:off x="2193840" y="10240560"/>
            <a:ext cx="19277640" cy="33650280"/>
          </a:xfrm>
          <a:prstGeom prst="rect">
            <a:avLst/>
          </a:prstGeom>
        </p:spPr>
        <p:txBody>
          <a:bodyPr lIns="254160" tIns="254160" rIns="501480" bIns="254160"/>
          <a:lstStyle/>
          <a:p>
            <a:endParaRPr/>
          </a:p>
        </p:txBody>
      </p:sp>
      <p:sp>
        <p:nvSpPr>
          <p:cNvPr id="9" name="PlaceHolder 3"/>
          <p:cNvSpPr>
            <a:spLocks noGrp="1"/>
          </p:cNvSpPr>
          <p:nvPr>
            <p:ph type="body"/>
          </p:nvPr>
        </p:nvSpPr>
        <p:spPr>
          <a:xfrm>
            <a:off x="22435920" y="10240560"/>
            <a:ext cx="19277640" cy="33650280"/>
          </a:xfrm>
          <a:prstGeom prst="rect">
            <a:avLst/>
          </a:prstGeom>
        </p:spPr>
        <p:txBody>
          <a:bodyPr lIns="254160" tIns="254160" rIns="501480" bIns="25416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2193840" y="333000"/>
            <a:ext cx="39503520" cy="10162080"/>
          </a:xfrm>
          <a:prstGeom prst="rect">
            <a:avLst/>
          </a:prstGeom>
        </p:spPr>
        <p:txBody>
          <a:bodyPr lIns="254160" tIns="254160" rIns="501480" bIns="25416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2193840" y="587160"/>
            <a:ext cx="39503520" cy="44749080"/>
          </a:xfrm>
          <a:prstGeom prst="rect">
            <a:avLst/>
          </a:prstGeom>
        </p:spPr>
        <p:txBody>
          <a:bodyPr lIns="0" tIns="0" rIns="0" bIns="0" anchor="ct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2193840" y="333000"/>
            <a:ext cx="39503520" cy="10162080"/>
          </a:xfrm>
          <a:prstGeom prst="rect">
            <a:avLst/>
          </a:prstGeom>
        </p:spPr>
        <p:txBody>
          <a:bodyPr lIns="254160" tIns="254160" rIns="501480" bIns="254160" anchor="ctr"/>
          <a:lstStyle/>
          <a:p>
            <a:pPr algn="ctr"/>
            <a:endParaRPr/>
          </a:p>
        </p:txBody>
      </p:sp>
      <p:sp>
        <p:nvSpPr>
          <p:cNvPr id="13" name="PlaceHolder 2"/>
          <p:cNvSpPr>
            <a:spLocks noGrp="1"/>
          </p:cNvSpPr>
          <p:nvPr>
            <p:ph type="body"/>
          </p:nvPr>
        </p:nvSpPr>
        <p:spPr>
          <a:xfrm>
            <a:off x="2193840" y="10240560"/>
            <a:ext cx="19277640" cy="16050960"/>
          </a:xfrm>
          <a:prstGeom prst="rect">
            <a:avLst/>
          </a:prstGeom>
        </p:spPr>
        <p:txBody>
          <a:bodyPr lIns="254160" tIns="254160" rIns="501480" bIns="254160"/>
          <a:lstStyle/>
          <a:p>
            <a:endParaRPr/>
          </a:p>
        </p:txBody>
      </p:sp>
      <p:sp>
        <p:nvSpPr>
          <p:cNvPr id="14" name="PlaceHolder 3"/>
          <p:cNvSpPr>
            <a:spLocks noGrp="1"/>
          </p:cNvSpPr>
          <p:nvPr>
            <p:ph type="body"/>
          </p:nvPr>
        </p:nvSpPr>
        <p:spPr>
          <a:xfrm>
            <a:off x="2193840" y="27816840"/>
            <a:ext cx="19277640" cy="16050960"/>
          </a:xfrm>
          <a:prstGeom prst="rect">
            <a:avLst/>
          </a:prstGeom>
        </p:spPr>
        <p:txBody>
          <a:bodyPr lIns="254160" tIns="254160" rIns="501480" bIns="254160"/>
          <a:lstStyle/>
          <a:p>
            <a:endParaRPr/>
          </a:p>
        </p:txBody>
      </p:sp>
      <p:sp>
        <p:nvSpPr>
          <p:cNvPr id="15" name="PlaceHolder 4"/>
          <p:cNvSpPr>
            <a:spLocks noGrp="1"/>
          </p:cNvSpPr>
          <p:nvPr>
            <p:ph type="body"/>
          </p:nvPr>
        </p:nvSpPr>
        <p:spPr>
          <a:xfrm>
            <a:off x="22435920" y="10240560"/>
            <a:ext cx="19277640" cy="33650280"/>
          </a:xfrm>
          <a:prstGeom prst="rect">
            <a:avLst/>
          </a:prstGeom>
        </p:spPr>
        <p:txBody>
          <a:bodyPr lIns="254160" tIns="254160" rIns="501480" bIns="25416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2193840" y="333000"/>
            <a:ext cx="39503520" cy="10162080"/>
          </a:xfrm>
          <a:prstGeom prst="rect">
            <a:avLst/>
          </a:prstGeom>
        </p:spPr>
        <p:txBody>
          <a:bodyPr lIns="254160" tIns="254160" rIns="501480" bIns="254160" anchor="ctr"/>
          <a:lstStyle/>
          <a:p>
            <a:pPr algn="ctr"/>
            <a:endParaRPr/>
          </a:p>
        </p:txBody>
      </p:sp>
      <p:sp>
        <p:nvSpPr>
          <p:cNvPr id="17" name="PlaceHolder 2"/>
          <p:cNvSpPr>
            <a:spLocks noGrp="1"/>
          </p:cNvSpPr>
          <p:nvPr>
            <p:ph type="body"/>
          </p:nvPr>
        </p:nvSpPr>
        <p:spPr>
          <a:xfrm>
            <a:off x="2193840" y="10240560"/>
            <a:ext cx="19277640" cy="33650280"/>
          </a:xfrm>
          <a:prstGeom prst="rect">
            <a:avLst/>
          </a:prstGeom>
        </p:spPr>
        <p:txBody>
          <a:bodyPr lIns="254160" tIns="254160" rIns="501480" bIns="254160"/>
          <a:lstStyle/>
          <a:p>
            <a:endParaRPr/>
          </a:p>
        </p:txBody>
      </p:sp>
      <p:sp>
        <p:nvSpPr>
          <p:cNvPr id="18" name="PlaceHolder 3"/>
          <p:cNvSpPr>
            <a:spLocks noGrp="1"/>
          </p:cNvSpPr>
          <p:nvPr>
            <p:ph type="body"/>
          </p:nvPr>
        </p:nvSpPr>
        <p:spPr>
          <a:xfrm>
            <a:off x="22435920" y="10240560"/>
            <a:ext cx="19277640" cy="16050960"/>
          </a:xfrm>
          <a:prstGeom prst="rect">
            <a:avLst/>
          </a:prstGeom>
        </p:spPr>
        <p:txBody>
          <a:bodyPr lIns="254160" tIns="254160" rIns="501480" bIns="254160"/>
          <a:lstStyle/>
          <a:p>
            <a:endParaRPr/>
          </a:p>
        </p:txBody>
      </p:sp>
      <p:sp>
        <p:nvSpPr>
          <p:cNvPr id="19" name="PlaceHolder 4"/>
          <p:cNvSpPr>
            <a:spLocks noGrp="1"/>
          </p:cNvSpPr>
          <p:nvPr>
            <p:ph type="body"/>
          </p:nvPr>
        </p:nvSpPr>
        <p:spPr>
          <a:xfrm>
            <a:off x="22435920" y="27816840"/>
            <a:ext cx="19277640" cy="16050960"/>
          </a:xfrm>
          <a:prstGeom prst="rect">
            <a:avLst/>
          </a:prstGeom>
        </p:spPr>
        <p:txBody>
          <a:bodyPr lIns="254160" tIns="254160" rIns="501480" bIns="25416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2193840" y="333000"/>
            <a:ext cx="39503520" cy="10162080"/>
          </a:xfrm>
          <a:prstGeom prst="rect">
            <a:avLst/>
          </a:prstGeom>
        </p:spPr>
        <p:txBody>
          <a:bodyPr lIns="254160" tIns="254160" rIns="501480" bIns="254160" anchor="ctr"/>
          <a:lstStyle/>
          <a:p>
            <a:pPr algn="ctr"/>
            <a:endParaRPr/>
          </a:p>
        </p:txBody>
      </p:sp>
      <p:sp>
        <p:nvSpPr>
          <p:cNvPr id="21" name="PlaceHolder 2"/>
          <p:cNvSpPr>
            <a:spLocks noGrp="1"/>
          </p:cNvSpPr>
          <p:nvPr>
            <p:ph type="body"/>
          </p:nvPr>
        </p:nvSpPr>
        <p:spPr>
          <a:xfrm>
            <a:off x="2193840" y="10240560"/>
            <a:ext cx="19277640" cy="16050960"/>
          </a:xfrm>
          <a:prstGeom prst="rect">
            <a:avLst/>
          </a:prstGeom>
        </p:spPr>
        <p:txBody>
          <a:bodyPr lIns="254160" tIns="254160" rIns="501480" bIns="254160"/>
          <a:lstStyle/>
          <a:p>
            <a:endParaRPr/>
          </a:p>
        </p:txBody>
      </p:sp>
      <p:sp>
        <p:nvSpPr>
          <p:cNvPr id="22" name="PlaceHolder 3"/>
          <p:cNvSpPr>
            <a:spLocks noGrp="1"/>
          </p:cNvSpPr>
          <p:nvPr>
            <p:ph type="body"/>
          </p:nvPr>
        </p:nvSpPr>
        <p:spPr>
          <a:xfrm>
            <a:off x="22435920" y="10240560"/>
            <a:ext cx="19277640" cy="16050960"/>
          </a:xfrm>
          <a:prstGeom prst="rect">
            <a:avLst/>
          </a:prstGeom>
        </p:spPr>
        <p:txBody>
          <a:bodyPr lIns="254160" tIns="254160" rIns="501480" bIns="254160"/>
          <a:lstStyle/>
          <a:p>
            <a:endParaRPr/>
          </a:p>
        </p:txBody>
      </p:sp>
      <p:sp>
        <p:nvSpPr>
          <p:cNvPr id="23" name="PlaceHolder 4"/>
          <p:cNvSpPr>
            <a:spLocks noGrp="1"/>
          </p:cNvSpPr>
          <p:nvPr>
            <p:ph type="body"/>
          </p:nvPr>
        </p:nvSpPr>
        <p:spPr>
          <a:xfrm>
            <a:off x="2193840" y="27816840"/>
            <a:ext cx="39503520" cy="16050960"/>
          </a:xfrm>
          <a:prstGeom prst="rect">
            <a:avLst/>
          </a:prstGeom>
        </p:spPr>
        <p:txBody>
          <a:bodyPr lIns="254160" tIns="254160" rIns="501480" bIns="25416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2193840" y="587160"/>
            <a:ext cx="39503520" cy="9653400"/>
          </a:xfrm>
          <a:prstGeom prst="rect">
            <a:avLst/>
          </a:prstGeom>
        </p:spPr>
        <p:txBody>
          <a:bodyPr lIns="254160" tIns="254160" rIns="501480" bIns="254160" anchor="ctr"/>
          <a:lstStyle/>
          <a:p>
            <a:pPr algn="ctr"/>
            <a:r>
              <a:rPr lang="en-US" sz="24100">
                <a:latin typeface="Lucida Grande"/>
              </a:rPr>
              <a:t>Click to edit the title text format</a:t>
            </a:r>
            <a:endParaRPr/>
          </a:p>
        </p:txBody>
      </p:sp>
      <p:sp>
        <p:nvSpPr>
          <p:cNvPr id="4" name="PlaceHolder 2"/>
          <p:cNvSpPr>
            <a:spLocks noGrp="1"/>
          </p:cNvSpPr>
          <p:nvPr>
            <p:ph type="body"/>
          </p:nvPr>
        </p:nvSpPr>
        <p:spPr>
          <a:xfrm>
            <a:off x="2193840" y="10240560"/>
            <a:ext cx="39503520" cy="33650280"/>
          </a:xfrm>
          <a:prstGeom prst="rect">
            <a:avLst/>
          </a:prstGeom>
        </p:spPr>
        <p:txBody>
          <a:bodyPr lIns="254160" tIns="254160" rIns="501480" bIns="254160"/>
          <a:lstStyle/>
          <a:p>
            <a:pPr>
              <a:buFont typeface="Arial"/>
              <a:buChar char="•"/>
            </a:pPr>
            <a:r>
              <a:rPr lang="en-US" sz="17600">
                <a:latin typeface="Lucida Grande"/>
              </a:rPr>
              <a:t>Click to edit the outline text format</a:t>
            </a:r>
            <a:endParaRPr/>
          </a:p>
          <a:p>
            <a:pPr lvl="1">
              <a:buFont typeface="Arial"/>
              <a:buChar char="–"/>
            </a:pPr>
            <a:r>
              <a:rPr lang="en-US" sz="15400">
                <a:latin typeface="Lucida Grande"/>
              </a:rPr>
              <a:t>Second Outline Level</a:t>
            </a:r>
            <a:endParaRPr/>
          </a:p>
          <a:p>
            <a:pPr lvl="2">
              <a:buFont typeface="Arial"/>
              <a:buChar char="•"/>
            </a:pPr>
            <a:r>
              <a:rPr lang="en-US" sz="13200">
                <a:latin typeface="Lucida Grande"/>
              </a:rPr>
              <a:t>Third Outline Level</a:t>
            </a:r>
            <a:endParaRPr/>
          </a:p>
          <a:p>
            <a:pPr lvl="3">
              <a:buFont typeface="Arial"/>
              <a:buChar char="–"/>
            </a:pPr>
            <a:r>
              <a:rPr lang="en-US" sz="11000">
                <a:latin typeface="Lucida Grande"/>
              </a:rPr>
              <a:t>Fourth Outline Level</a:t>
            </a:r>
            <a:endParaRPr/>
          </a:p>
          <a:p>
            <a:pPr lvl="4">
              <a:buFont typeface="Arial"/>
              <a:buChar char="»"/>
            </a:pPr>
            <a:r>
              <a:rPr lang="en-US" sz="11000">
                <a:latin typeface="Lucida Grande"/>
              </a:rPr>
              <a:t>Fifth Outline Level</a:t>
            </a:r>
            <a:endParaRPr/>
          </a:p>
          <a:p>
            <a:pPr lvl="5">
              <a:buFont typeface="Arial"/>
              <a:buChar char="»"/>
            </a:pPr>
            <a:r>
              <a:rPr lang="en-US" sz="11000">
                <a:latin typeface="Lucida Grande"/>
              </a:rPr>
              <a:t>Sixth Outline Level</a:t>
            </a:r>
            <a:endParaRPr/>
          </a:p>
          <a:p>
            <a:pPr lvl="6">
              <a:buFont typeface="Arial"/>
              <a:buChar char="»"/>
            </a:pPr>
            <a:r>
              <a:rPr lang="en-US" sz="11000">
                <a:latin typeface="Lucida Grande"/>
              </a:rPr>
              <a:t>Seventh Outline Level</a:t>
            </a:r>
            <a:endParaRPr/>
          </a:p>
        </p:txBody>
      </p:sp>
      <p:sp>
        <p:nvSpPr>
          <p:cNvPr id="2" name="PlaceHolder 3"/>
          <p:cNvSpPr>
            <a:spLocks noGrp="1"/>
          </p:cNvSpPr>
          <p:nvPr>
            <p:ph type="sldNum"/>
          </p:nvPr>
        </p:nvSpPr>
        <p:spPr>
          <a:xfrm>
            <a:off x="35785440" y="41100480"/>
            <a:ext cx="1579680" cy="1498320"/>
          </a:xfrm>
          <a:prstGeom prst="rect">
            <a:avLst/>
          </a:prstGeom>
        </p:spPr>
        <p:txBody>
          <a:bodyPr lIns="90000" tIns="46800" rIns="90000" bIns="46800" anchor="ctr"/>
          <a:lstStyle/>
          <a:p>
            <a:fld id="{8F13E956-4414-4C54-9D34-DBB86BA57D73}" type="slidenum">
              <a:rPr lang="en-US" sz="1200">
                <a:latin typeface="Arial"/>
                <a:ea typeface="Lucida Grande"/>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oleObject" Target="../embeddings/oleObject1.bin"/><Relationship Id="rId18" Type="http://schemas.openxmlformats.org/officeDocument/2006/relationships/oleObject" Target="../embeddings/oleObject4.bin"/><Relationship Id="rId26" Type="http://schemas.openxmlformats.org/officeDocument/2006/relationships/oleObject" Target="../embeddings/oleObject8.bin"/><Relationship Id="rId3" Type="http://schemas.openxmlformats.org/officeDocument/2006/relationships/notesSlide" Target="../notesSlides/notesSlide1.xml"/><Relationship Id="rId21" Type="http://schemas.openxmlformats.org/officeDocument/2006/relationships/image" Target="../media/image5.wmf"/><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oleObject" Target="../embeddings/oleObject3.bin"/><Relationship Id="rId25" Type="http://schemas.openxmlformats.org/officeDocument/2006/relationships/image" Target="../media/image7.wmf"/><Relationship Id="rId2" Type="http://schemas.openxmlformats.org/officeDocument/2006/relationships/slideLayout" Target="../slideLayouts/slideLayout3.xml"/><Relationship Id="rId16" Type="http://schemas.openxmlformats.org/officeDocument/2006/relationships/image" Target="../media/image3.wmf"/><Relationship Id="rId20" Type="http://schemas.openxmlformats.org/officeDocument/2006/relationships/oleObject" Target="../embeddings/oleObject5.bin"/><Relationship Id="rId29"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oleObject" Target="../embeddings/oleObject7.bin"/><Relationship Id="rId5" Type="http://schemas.openxmlformats.org/officeDocument/2006/relationships/image" Target="../media/image11.png"/><Relationship Id="rId15" Type="http://schemas.openxmlformats.org/officeDocument/2006/relationships/oleObject" Target="../embeddings/oleObject2.bin"/><Relationship Id="rId23" Type="http://schemas.openxmlformats.org/officeDocument/2006/relationships/image" Target="../media/image6.wmf"/><Relationship Id="rId28" Type="http://schemas.openxmlformats.org/officeDocument/2006/relationships/oleObject" Target="../embeddings/oleObject9.bin"/><Relationship Id="rId10" Type="http://schemas.openxmlformats.org/officeDocument/2006/relationships/image" Target="../media/image16.png"/><Relationship Id="rId19" Type="http://schemas.openxmlformats.org/officeDocument/2006/relationships/image" Target="../media/image4.wmf"/><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wmf"/><Relationship Id="rId22" Type="http://schemas.openxmlformats.org/officeDocument/2006/relationships/oleObject" Target="../embeddings/oleObject6.bin"/><Relationship Id="rId27"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CustomShape 4"/>
          <p:cNvSpPr/>
          <p:nvPr/>
        </p:nvSpPr>
        <p:spPr>
          <a:xfrm>
            <a:off x="1242102" y="798481"/>
            <a:ext cx="41137457" cy="4641407"/>
          </a:xfrm>
          <a:prstGeom prst="rect">
            <a:avLst/>
          </a:prstGeom>
          <a:solidFill>
            <a:srgbClr val="519395"/>
          </a:solidFill>
          <a:ln w="63360">
            <a:solidFill>
              <a:srgbClr val="000000"/>
            </a:solidFill>
            <a:miter/>
          </a:ln>
        </p:spPr>
      </p:sp>
      <p:sp>
        <p:nvSpPr>
          <p:cNvPr id="37" name="TextShape 1"/>
          <p:cNvSpPr txBox="1"/>
          <p:nvPr/>
        </p:nvSpPr>
        <p:spPr>
          <a:xfrm>
            <a:off x="1112400" y="912960"/>
            <a:ext cx="41267160" cy="4683980"/>
          </a:xfrm>
          <a:prstGeom prst="rect">
            <a:avLst/>
          </a:prstGeom>
        </p:spPr>
        <p:txBody>
          <a:bodyPr lIns="0" tIns="0" rIns="0" bIns="0"/>
          <a:lstStyle/>
          <a:p>
            <a:pPr algn="ctr">
              <a:lnSpc>
                <a:spcPct val="100000"/>
              </a:lnSpc>
            </a:pPr>
            <a:r>
              <a:rPr lang="en-US" sz="11500" dirty="0">
                <a:latin typeface="Lucida Grande"/>
              </a:rPr>
              <a:t> </a:t>
            </a:r>
            <a:r>
              <a:rPr lang="en-US" sz="12000" dirty="0" smtClean="0">
                <a:solidFill>
                  <a:srgbClr val="FFFFFF"/>
                </a:solidFill>
                <a:latin typeface="Lucida Grande"/>
              </a:rPr>
              <a:t>Group-Based Learning in the TILE Environment</a:t>
            </a:r>
            <a:r>
              <a:rPr lang="en-US" sz="12000" dirty="0">
                <a:solidFill>
                  <a:srgbClr val="FFFFFF"/>
                </a:solidFill>
                <a:latin typeface="Lucida Grande"/>
                <a:ea typeface="ヒラギノ角ゴ ProN W3"/>
              </a:rPr>
              <a:t>
</a:t>
            </a:r>
            <a:r>
              <a:rPr lang="en-US" sz="800" dirty="0">
                <a:solidFill>
                  <a:srgbClr val="FFFFFF"/>
                </a:solidFill>
                <a:latin typeface="Lucida Grande"/>
                <a:ea typeface="ヒラギノ角ゴ ProN W3"/>
              </a:rPr>
              <a:t>
</a:t>
            </a:r>
            <a:r>
              <a:rPr lang="en-US" sz="6600" dirty="0" smtClean="0">
                <a:solidFill>
                  <a:srgbClr val="FFFFFF"/>
                </a:solidFill>
                <a:latin typeface="Lucida Grande"/>
              </a:rPr>
              <a:t>Kevin Gerstle and Catie Patterson</a:t>
            </a:r>
            <a:r>
              <a:rPr lang="en-US" sz="6500" b="1" dirty="0">
                <a:solidFill>
                  <a:srgbClr val="FFFFFF"/>
                </a:solidFill>
                <a:latin typeface="Lucida Grande"/>
                <a:ea typeface="ヒラギノ角ゴ ProN W6"/>
              </a:rPr>
              <a:t>
</a:t>
            </a:r>
            <a:r>
              <a:rPr lang="en-US" sz="6600" dirty="0">
                <a:solidFill>
                  <a:srgbClr val="FFFFFF"/>
                </a:solidFill>
                <a:latin typeface="Lucida Grande"/>
              </a:rPr>
              <a:t> Department of Mathematics</a:t>
            </a:r>
            <a:r>
              <a:rPr lang="en-US" sz="6500" dirty="0">
                <a:solidFill>
                  <a:srgbClr val="FFFFFF"/>
                </a:solidFill>
                <a:latin typeface="Lucida Grande"/>
              </a:rPr>
              <a:t>, </a:t>
            </a:r>
            <a:r>
              <a:rPr lang="en-US" sz="6500" dirty="0" smtClean="0">
                <a:solidFill>
                  <a:srgbClr val="FFFFFF"/>
                </a:solidFill>
                <a:latin typeface="Lucida Grande"/>
              </a:rPr>
              <a:t>The University of Iowa</a:t>
            </a:r>
            <a:endParaRPr dirty="0"/>
          </a:p>
        </p:txBody>
      </p:sp>
      <p:sp>
        <p:nvSpPr>
          <p:cNvPr id="38" name="CustomShape 2"/>
          <p:cNvSpPr/>
          <p:nvPr/>
        </p:nvSpPr>
        <p:spPr>
          <a:xfrm>
            <a:off x="1041480" y="16856428"/>
            <a:ext cx="10972800" cy="1068120"/>
          </a:xfrm>
          <a:prstGeom prst="rect">
            <a:avLst/>
          </a:prstGeom>
          <a:solidFill>
            <a:srgbClr val="519395"/>
          </a:solidFill>
          <a:ln w="63360">
            <a:solidFill>
              <a:srgbClr val="000000"/>
            </a:solidFill>
            <a:miter/>
          </a:ln>
        </p:spPr>
      </p:sp>
      <p:sp>
        <p:nvSpPr>
          <p:cNvPr id="39" name="CustomShape 3"/>
          <p:cNvSpPr/>
          <p:nvPr/>
        </p:nvSpPr>
        <p:spPr>
          <a:xfrm>
            <a:off x="1041480" y="16856428"/>
            <a:ext cx="10972800" cy="1079280"/>
          </a:xfrm>
          <a:prstGeom prst="rect">
            <a:avLst/>
          </a:prstGeom>
          <a:noFill/>
          <a:ln>
            <a:noFill/>
          </a:ln>
        </p:spPr>
        <p:txBody>
          <a:bodyPr lIns="0" tIns="0" rIns="48960" bIns="0"/>
          <a:lstStyle/>
          <a:p>
            <a:pPr algn="ctr">
              <a:lnSpc>
                <a:spcPct val="100000"/>
              </a:lnSpc>
            </a:pPr>
            <a:r>
              <a:rPr lang="en-US" sz="6500" b="1" dirty="0" smtClean="0">
                <a:solidFill>
                  <a:srgbClr val="FFFFFF"/>
                </a:solidFill>
                <a:latin typeface="Lucida Grande"/>
                <a:ea typeface="Lucida Grande"/>
              </a:rPr>
              <a:t>History of TILE</a:t>
            </a:r>
            <a:endParaRPr dirty="0"/>
          </a:p>
        </p:txBody>
      </p:sp>
      <p:sp>
        <p:nvSpPr>
          <p:cNvPr id="40" name="CustomShape 4"/>
          <p:cNvSpPr/>
          <p:nvPr/>
        </p:nvSpPr>
        <p:spPr>
          <a:xfrm>
            <a:off x="1110960" y="6250108"/>
            <a:ext cx="10968120" cy="1069920"/>
          </a:xfrm>
          <a:prstGeom prst="rect">
            <a:avLst/>
          </a:prstGeom>
          <a:solidFill>
            <a:srgbClr val="519395"/>
          </a:solidFill>
          <a:ln w="63360">
            <a:solidFill>
              <a:srgbClr val="000000"/>
            </a:solidFill>
            <a:miter/>
          </a:ln>
        </p:spPr>
      </p:sp>
      <p:sp>
        <p:nvSpPr>
          <p:cNvPr id="41" name="CustomShape 5"/>
          <p:cNvSpPr/>
          <p:nvPr/>
        </p:nvSpPr>
        <p:spPr>
          <a:xfrm>
            <a:off x="1109520" y="6250108"/>
            <a:ext cx="10972800" cy="1079640"/>
          </a:xfrm>
          <a:prstGeom prst="rect">
            <a:avLst/>
          </a:prstGeom>
          <a:noFill/>
          <a:ln>
            <a:noFill/>
          </a:ln>
        </p:spPr>
        <p:txBody>
          <a:bodyPr lIns="0" tIns="0" rIns="48960" bIns="0"/>
          <a:lstStyle/>
          <a:p>
            <a:pPr algn="ctr">
              <a:lnSpc>
                <a:spcPct val="100000"/>
              </a:lnSpc>
            </a:pPr>
            <a:r>
              <a:rPr lang="en-US" sz="6500" b="1" dirty="0">
                <a:solidFill>
                  <a:srgbClr val="FFFFFF"/>
                </a:solidFill>
                <a:latin typeface="Lucida Grande"/>
                <a:ea typeface="Lucida Grande"/>
              </a:rPr>
              <a:t>Introduction</a:t>
            </a:r>
            <a:endParaRPr dirty="0"/>
          </a:p>
        </p:txBody>
      </p:sp>
      <p:sp>
        <p:nvSpPr>
          <p:cNvPr id="44" name="CustomShape 8"/>
          <p:cNvSpPr/>
          <p:nvPr/>
        </p:nvSpPr>
        <p:spPr>
          <a:xfrm>
            <a:off x="31330439" y="7823976"/>
            <a:ext cx="11049120" cy="7591012"/>
          </a:xfrm>
          <a:prstGeom prst="rect">
            <a:avLst/>
          </a:prstGeom>
          <a:noFill/>
          <a:ln>
            <a:noFill/>
          </a:ln>
        </p:spPr>
        <p:txBody>
          <a:bodyPr lIns="0" tIns="0" rIns="48960" bIns="0"/>
          <a:lstStyle/>
          <a:p>
            <a:pPr algn="just">
              <a:lnSpc>
                <a:spcPct val="100000"/>
              </a:lnSpc>
            </a:pPr>
            <a:r>
              <a:rPr lang="en-US" sz="3600" dirty="0" smtClean="0"/>
              <a:t>On each wall of a TILE classroom, there are whiteboards, projection screens, and TVs where students can display their work.  The instructor’s station lies in the center rather than </a:t>
            </a:r>
            <a:r>
              <a:rPr lang="en-US" sz="3600" dirty="0" smtClean="0"/>
              <a:t>at</a:t>
            </a:r>
            <a:r>
              <a:rPr lang="en-US" sz="3600" dirty="0" smtClean="0"/>
              <a:t> </a:t>
            </a:r>
            <a:r>
              <a:rPr lang="en-US" sz="3600" dirty="0" smtClean="0"/>
              <a:t>the front of the room to reflect the focus on collaborative learning.</a:t>
            </a:r>
          </a:p>
          <a:p>
            <a:pPr algn="just">
              <a:lnSpc>
                <a:spcPct val="100000"/>
              </a:lnSpc>
            </a:pPr>
            <a:endParaRPr lang="en-US" sz="3600" dirty="0"/>
          </a:p>
          <a:p>
            <a:pPr algn="just">
              <a:lnSpc>
                <a:spcPct val="100000"/>
              </a:lnSpc>
            </a:pPr>
            <a:r>
              <a:rPr lang="en-US" sz="3600" dirty="0" smtClean="0"/>
              <a:t>Instructor’s station:</a:t>
            </a:r>
          </a:p>
          <a:p>
            <a:pPr marL="742950" lvl="1" indent="-285750" algn="just">
              <a:buFont typeface="Arial" panose="020B0604020202020204" pitchFamily="34" charset="0"/>
              <a:buChar char="•"/>
            </a:pPr>
            <a:r>
              <a:rPr lang="en-US" sz="3600" dirty="0" smtClean="0"/>
              <a:t>Computer</a:t>
            </a:r>
          </a:p>
          <a:p>
            <a:pPr marL="742950" lvl="1" indent="-285750" algn="just">
              <a:buFont typeface="Arial" panose="020B0604020202020204" pitchFamily="34" charset="0"/>
              <a:buChar char="•"/>
            </a:pPr>
            <a:r>
              <a:rPr lang="en-US" sz="3600" dirty="0" smtClean="0"/>
              <a:t>SMART Podium</a:t>
            </a:r>
          </a:p>
          <a:p>
            <a:pPr marL="742950" lvl="1" indent="-285750" algn="just">
              <a:buFont typeface="Arial" panose="020B0604020202020204" pitchFamily="34" charset="0"/>
              <a:buChar char="•"/>
            </a:pPr>
            <a:r>
              <a:rPr lang="en-US" sz="3600" dirty="0" smtClean="0"/>
              <a:t>Document Camera</a:t>
            </a:r>
          </a:p>
          <a:p>
            <a:pPr lvl="1" algn="just"/>
            <a:endParaRPr lang="en-US" sz="3600" dirty="0" smtClean="0"/>
          </a:p>
          <a:p>
            <a:pPr lvl="1" algn="just"/>
            <a:endParaRPr lang="en-US" sz="3600" dirty="0"/>
          </a:p>
          <a:p>
            <a:pPr lvl="1" algn="just"/>
            <a:endParaRPr lang="en-US" sz="3600" dirty="0" smtClean="0"/>
          </a:p>
          <a:p>
            <a:pPr lvl="1" algn="just"/>
            <a:endParaRPr lang="en-US" sz="3600" dirty="0"/>
          </a:p>
          <a:p>
            <a:pPr lvl="1" algn="just"/>
            <a:endParaRPr lang="en-US" sz="3600" dirty="0" smtClean="0"/>
          </a:p>
          <a:p>
            <a:pPr lvl="1" algn="just"/>
            <a:endParaRPr lang="en-US" sz="3600" dirty="0"/>
          </a:p>
          <a:p>
            <a:pPr lvl="1" algn="just"/>
            <a:endParaRPr lang="en-US" sz="3600" dirty="0" smtClean="0"/>
          </a:p>
          <a:p>
            <a:pPr lvl="1" algn="just"/>
            <a:endParaRPr lang="en-US" sz="3600" dirty="0"/>
          </a:p>
          <a:p>
            <a:pPr lvl="1" algn="just"/>
            <a:endParaRPr lang="en-US" sz="3600" dirty="0" smtClean="0"/>
          </a:p>
          <a:p>
            <a:pPr lvl="1" algn="just"/>
            <a:endParaRPr lang="en-US" sz="3600" dirty="0"/>
          </a:p>
          <a:p>
            <a:pPr lvl="1" algn="just"/>
            <a:endParaRPr lang="en-US" sz="3600" dirty="0" smtClean="0"/>
          </a:p>
          <a:p>
            <a:pPr lvl="1" algn="just"/>
            <a:endParaRPr lang="en-US" sz="3600" dirty="0"/>
          </a:p>
          <a:p>
            <a:pPr lvl="1" algn="just"/>
            <a:endParaRPr lang="en-US" sz="3600" dirty="0" smtClean="0"/>
          </a:p>
          <a:p>
            <a:pPr lvl="1" algn="just"/>
            <a:endParaRPr lang="en-US" sz="3600" dirty="0"/>
          </a:p>
          <a:p>
            <a:pPr lvl="1" algn="just"/>
            <a:endParaRPr lang="en-US" sz="3600" dirty="0" smtClean="0"/>
          </a:p>
          <a:p>
            <a:pPr lvl="1" algn="just"/>
            <a:endParaRPr lang="en-US" sz="3600" dirty="0" smtClean="0"/>
          </a:p>
          <a:p>
            <a:pPr algn="just">
              <a:lnSpc>
                <a:spcPct val="100000"/>
              </a:lnSpc>
            </a:pPr>
            <a:r>
              <a:rPr lang="en-US" sz="3600" dirty="0" smtClean="0"/>
              <a:t>Round tables with seating for 9 students:</a:t>
            </a:r>
          </a:p>
          <a:p>
            <a:pPr marL="742950" lvl="1" indent="-285750" algn="just">
              <a:buFont typeface="Arial" panose="020B0604020202020204" pitchFamily="34" charset="0"/>
              <a:buChar char="•"/>
            </a:pPr>
            <a:r>
              <a:rPr lang="en-US" sz="3600" dirty="0" smtClean="0"/>
              <a:t>3 laptops per table</a:t>
            </a:r>
          </a:p>
          <a:p>
            <a:pPr marL="742950" lvl="1" indent="-285750" algn="just">
              <a:buFont typeface="Arial" panose="020B0604020202020204" pitchFamily="34" charset="0"/>
              <a:buChar char="•"/>
            </a:pPr>
            <a:r>
              <a:rPr lang="en-US" sz="3600" dirty="0" smtClean="0"/>
              <a:t>1 TV per table</a:t>
            </a:r>
          </a:p>
          <a:p>
            <a:pPr marL="742950" lvl="1" indent="-285750" algn="just">
              <a:buFont typeface="Arial" panose="020B0604020202020204" pitchFamily="34" charset="0"/>
              <a:buChar char="•"/>
            </a:pPr>
            <a:endParaRPr lang="en-US" sz="3600" dirty="0"/>
          </a:p>
          <a:p>
            <a:pPr lvl="1" algn="just"/>
            <a:endParaRPr lang="en-US" sz="3600" dirty="0" smtClean="0"/>
          </a:p>
          <a:p>
            <a:pPr lvl="1" algn="just"/>
            <a:endParaRPr lang="en-US" sz="3600" dirty="0"/>
          </a:p>
          <a:p>
            <a:pPr lvl="1" algn="just"/>
            <a:endParaRPr lang="en-US" sz="3600" dirty="0" smtClean="0"/>
          </a:p>
          <a:p>
            <a:pPr lvl="1" algn="just"/>
            <a:endParaRPr lang="en-US" sz="3600" dirty="0" smtClean="0"/>
          </a:p>
          <a:p>
            <a:pPr lvl="1" algn="just"/>
            <a:endParaRPr lang="en-US" sz="3600" dirty="0"/>
          </a:p>
          <a:p>
            <a:pPr lvl="1" algn="just"/>
            <a:endParaRPr lang="en-US" sz="3600" dirty="0" smtClean="0"/>
          </a:p>
          <a:p>
            <a:pPr lvl="1" algn="just"/>
            <a:endParaRPr lang="en-US" sz="3600" dirty="0"/>
          </a:p>
          <a:p>
            <a:pPr lvl="1" algn="just"/>
            <a:endParaRPr lang="en-US" sz="3600" dirty="0" smtClean="0"/>
          </a:p>
          <a:p>
            <a:pPr lvl="1" algn="just"/>
            <a:endParaRPr lang="en-US" sz="3600" dirty="0"/>
          </a:p>
          <a:p>
            <a:pPr lvl="1" algn="just"/>
            <a:endParaRPr lang="en-US" sz="3600" dirty="0" smtClean="0"/>
          </a:p>
          <a:p>
            <a:pPr lvl="1" algn="just"/>
            <a:endParaRPr lang="en-US" sz="3600" dirty="0"/>
          </a:p>
          <a:p>
            <a:pPr lvl="1" algn="just"/>
            <a:endParaRPr lang="en-US" sz="3600" dirty="0" smtClean="0"/>
          </a:p>
        </p:txBody>
      </p:sp>
      <p:sp>
        <p:nvSpPr>
          <p:cNvPr id="45" name="CustomShape 9"/>
          <p:cNvSpPr/>
          <p:nvPr/>
        </p:nvSpPr>
        <p:spPr>
          <a:xfrm>
            <a:off x="1143000" y="7979188"/>
            <a:ext cx="10934640" cy="8216640"/>
          </a:xfrm>
          <a:prstGeom prst="rect">
            <a:avLst/>
          </a:prstGeom>
          <a:noFill/>
          <a:ln>
            <a:noFill/>
          </a:ln>
        </p:spPr>
        <p:txBody>
          <a:bodyPr lIns="0" tIns="0" rIns="48960" bIns="0"/>
          <a:lstStyle/>
          <a:p>
            <a:pPr algn="just">
              <a:lnSpc>
                <a:spcPct val="100000"/>
              </a:lnSpc>
            </a:pPr>
            <a:r>
              <a:rPr lang="en-US" sz="3500" dirty="0" smtClean="0"/>
              <a:t>At the University of Iowa, the Transform, Interact, Learn, Engage (TILE) Project supports the goal of increasing student success by changing the way the classroom functions. The TILE classroom environment encourages active learning by restructuring the classroom and incorporating technology. </a:t>
            </a:r>
          </a:p>
          <a:p>
            <a:pPr algn="just">
              <a:lnSpc>
                <a:spcPct val="100000"/>
              </a:lnSpc>
            </a:pPr>
            <a:endParaRPr lang="en-US" sz="3500" dirty="0"/>
          </a:p>
          <a:p>
            <a:pPr algn="just">
              <a:lnSpc>
                <a:spcPct val="100000"/>
              </a:lnSpc>
            </a:pPr>
            <a:r>
              <a:rPr lang="en-US" sz="3500" dirty="0" smtClean="0"/>
              <a:t>During Spring 2015, we taught the essentials of exponential and logarithmic functions to a pre-calculus class using the TILE environment.  We designed our activities around collaborative, guided discovery of the properties of these functions while emphasizing the application of prior knowledge. By adapting our lessons to the TILE environment, we were able to produce a richer educational experience for our students.</a:t>
            </a:r>
            <a:endParaRPr sz="3500" dirty="0"/>
          </a:p>
        </p:txBody>
      </p:sp>
      <p:sp>
        <p:nvSpPr>
          <p:cNvPr id="47" name="CustomShape 10"/>
          <p:cNvSpPr/>
          <p:nvPr/>
        </p:nvSpPr>
        <p:spPr>
          <a:xfrm>
            <a:off x="14109840" y="6239308"/>
            <a:ext cx="15620760" cy="1069560"/>
          </a:xfrm>
          <a:prstGeom prst="rect">
            <a:avLst/>
          </a:prstGeom>
          <a:solidFill>
            <a:srgbClr val="519395"/>
          </a:solidFill>
          <a:ln w="63360">
            <a:solidFill>
              <a:srgbClr val="000000"/>
            </a:solidFill>
            <a:miter/>
          </a:ln>
        </p:spPr>
      </p:sp>
      <p:sp>
        <p:nvSpPr>
          <p:cNvPr id="48" name="CustomShape 11"/>
          <p:cNvSpPr/>
          <p:nvPr/>
        </p:nvSpPr>
        <p:spPr>
          <a:xfrm>
            <a:off x="14109840" y="6239308"/>
            <a:ext cx="15620760" cy="1079280"/>
          </a:xfrm>
          <a:prstGeom prst="rect">
            <a:avLst/>
          </a:prstGeom>
          <a:noFill/>
          <a:ln>
            <a:noFill/>
          </a:ln>
        </p:spPr>
        <p:txBody>
          <a:bodyPr lIns="0" tIns="0" rIns="48960" bIns="0"/>
          <a:lstStyle/>
          <a:p>
            <a:pPr algn="ctr">
              <a:lnSpc>
                <a:spcPct val="100000"/>
              </a:lnSpc>
            </a:pPr>
            <a:r>
              <a:rPr lang="en-US" sz="6500" b="1" dirty="0" smtClean="0">
                <a:solidFill>
                  <a:srgbClr val="FFFFFF"/>
                </a:solidFill>
                <a:latin typeface="Lucida Grande"/>
                <a:ea typeface="Lucida Grande"/>
              </a:rPr>
              <a:t>Our Lesson</a:t>
            </a:r>
            <a:endParaRPr dirty="0"/>
          </a:p>
        </p:txBody>
      </p:sp>
      <p:sp>
        <p:nvSpPr>
          <p:cNvPr id="50" name="CustomShape 13"/>
          <p:cNvSpPr/>
          <p:nvPr/>
        </p:nvSpPr>
        <p:spPr>
          <a:xfrm>
            <a:off x="31392720" y="6239308"/>
            <a:ext cx="10968120" cy="1069560"/>
          </a:xfrm>
          <a:prstGeom prst="rect">
            <a:avLst/>
          </a:prstGeom>
          <a:solidFill>
            <a:srgbClr val="519395"/>
          </a:solidFill>
          <a:ln w="63360">
            <a:solidFill>
              <a:srgbClr val="000000"/>
            </a:solidFill>
            <a:miter/>
          </a:ln>
        </p:spPr>
      </p:sp>
      <p:sp>
        <p:nvSpPr>
          <p:cNvPr id="51" name="CustomShape 14"/>
          <p:cNvSpPr/>
          <p:nvPr/>
        </p:nvSpPr>
        <p:spPr>
          <a:xfrm>
            <a:off x="31391280" y="6239308"/>
            <a:ext cx="10972800" cy="1079280"/>
          </a:xfrm>
          <a:prstGeom prst="rect">
            <a:avLst/>
          </a:prstGeom>
          <a:noFill/>
          <a:ln>
            <a:noFill/>
          </a:ln>
        </p:spPr>
        <p:txBody>
          <a:bodyPr lIns="0" tIns="0" rIns="48960" bIns="0"/>
          <a:lstStyle/>
          <a:p>
            <a:pPr algn="ctr">
              <a:lnSpc>
                <a:spcPct val="100000"/>
              </a:lnSpc>
            </a:pPr>
            <a:r>
              <a:rPr lang="en-US" sz="6500" b="1" dirty="0" smtClean="0">
                <a:solidFill>
                  <a:srgbClr val="FFFFFF"/>
                </a:solidFill>
                <a:latin typeface="Lucida Grande"/>
                <a:ea typeface="Lucida Grande"/>
              </a:rPr>
              <a:t>The TILE Classroom</a:t>
            </a:r>
            <a:endParaRPr lang="en-US" sz="6500" dirty="0"/>
          </a:p>
        </p:txBody>
      </p:sp>
      <p:sp>
        <p:nvSpPr>
          <p:cNvPr id="57" name="CustomShape 19"/>
          <p:cNvSpPr/>
          <p:nvPr/>
        </p:nvSpPr>
        <p:spPr>
          <a:xfrm>
            <a:off x="14109840" y="7993741"/>
            <a:ext cx="15671880" cy="18072000"/>
          </a:xfrm>
          <a:prstGeom prst="rect">
            <a:avLst/>
          </a:prstGeom>
          <a:noFill/>
          <a:ln>
            <a:noFill/>
          </a:ln>
        </p:spPr>
        <p:txBody>
          <a:bodyPr lIns="0" tIns="0" rIns="0" bIns="0"/>
          <a:lstStyle/>
          <a:p>
            <a:pPr algn="just">
              <a:lnSpc>
                <a:spcPct val="100000"/>
              </a:lnSpc>
            </a:pPr>
            <a:r>
              <a:rPr lang="en-US" sz="3500" dirty="0" smtClean="0"/>
              <a:t>For five class periods, we </a:t>
            </a:r>
            <a:r>
              <a:rPr lang="en-US" sz="3500" dirty="0" smtClean="0"/>
              <a:t>taught</a:t>
            </a:r>
            <a:r>
              <a:rPr lang="en-US" sz="3500" dirty="0" smtClean="0"/>
              <a:t> </a:t>
            </a:r>
            <a:r>
              <a:rPr lang="en-US" sz="3500" dirty="0" smtClean="0"/>
              <a:t>our pre-calculus class </a:t>
            </a:r>
            <a:r>
              <a:rPr lang="en-US" sz="3500" dirty="0" smtClean="0"/>
              <a:t>in</a:t>
            </a:r>
            <a:r>
              <a:rPr lang="en-US" sz="3500" dirty="0" smtClean="0"/>
              <a:t> </a:t>
            </a:r>
            <a:r>
              <a:rPr lang="en-US" sz="3500" dirty="0" smtClean="0"/>
              <a:t>the TILE environment.  Since the TILE rooms were unavailable during our class period, we converted our regular classroom into a makeshift TILE room. </a:t>
            </a:r>
          </a:p>
          <a:p>
            <a:pPr algn="just">
              <a:lnSpc>
                <a:spcPct val="100000"/>
              </a:lnSpc>
            </a:pPr>
            <a:endParaRPr lang="en-US" sz="3500" dirty="0" smtClean="0"/>
          </a:p>
          <a:p>
            <a:pPr algn="just">
              <a:lnSpc>
                <a:spcPct val="100000"/>
              </a:lnSpc>
            </a:pPr>
            <a:r>
              <a:rPr lang="en-US" sz="3500" dirty="0" smtClean="0"/>
              <a:t>During our time in this setting, students studied the properties of exponential and logarithmic functions.  Rather than traditional lecturing, we instead gave students activities in which they were able to discover these properties themselves.  </a:t>
            </a:r>
            <a:endParaRPr lang="en-US" sz="3500" dirty="0"/>
          </a:p>
          <a:p>
            <a:pPr algn="just">
              <a:lnSpc>
                <a:spcPct val="100000"/>
              </a:lnSpc>
            </a:pPr>
            <a:endParaRPr lang="en-US" sz="3500" dirty="0"/>
          </a:p>
          <a:p>
            <a:pPr algn="just">
              <a:lnSpc>
                <a:spcPct val="100000"/>
              </a:lnSpc>
            </a:pPr>
            <a:r>
              <a:rPr lang="en-US" sz="3500" i="1" u="sng" dirty="0" smtClean="0"/>
              <a:t>Summary of Topics:</a:t>
            </a:r>
            <a:endParaRPr lang="en-US" sz="3500" i="1" u="sng" dirty="0"/>
          </a:p>
          <a:p>
            <a:pPr marL="457200" indent="-457200" algn="just">
              <a:lnSpc>
                <a:spcPct val="100000"/>
              </a:lnSpc>
              <a:buFont typeface="Arial" panose="020B0604020202020204" pitchFamily="34" charset="0"/>
              <a:buChar char="•"/>
            </a:pPr>
            <a:r>
              <a:rPr lang="en-US" sz="3500" dirty="0" smtClean="0"/>
              <a:t>Introduction to </a:t>
            </a:r>
            <a:r>
              <a:rPr lang="en-US" sz="3500" dirty="0"/>
              <a:t>exponential </a:t>
            </a:r>
            <a:r>
              <a:rPr lang="en-US" sz="3500" dirty="0" smtClean="0"/>
              <a:t>functions</a:t>
            </a:r>
          </a:p>
          <a:p>
            <a:pPr marL="457200" indent="-457200" algn="just">
              <a:lnSpc>
                <a:spcPct val="100000"/>
              </a:lnSpc>
              <a:buFont typeface="Arial" panose="020B0604020202020204" pitchFamily="34" charset="0"/>
              <a:buChar char="•"/>
            </a:pPr>
            <a:r>
              <a:rPr lang="en-US" sz="3500" dirty="0" smtClean="0"/>
              <a:t>Properties of exponential functions</a:t>
            </a:r>
            <a:endParaRPr lang="en-US" sz="3500" dirty="0"/>
          </a:p>
          <a:p>
            <a:pPr marL="457200" indent="-457200" algn="just">
              <a:lnSpc>
                <a:spcPct val="100000"/>
              </a:lnSpc>
              <a:buFont typeface="Arial" panose="020B0604020202020204" pitchFamily="34" charset="0"/>
              <a:buChar char="•"/>
            </a:pPr>
            <a:r>
              <a:rPr lang="en-US" sz="3500" dirty="0"/>
              <a:t>Solving </a:t>
            </a:r>
            <a:r>
              <a:rPr lang="en-US" sz="3500" dirty="0" smtClean="0"/>
              <a:t>equations </a:t>
            </a:r>
            <a:r>
              <a:rPr lang="en-US" sz="3500" dirty="0"/>
              <a:t>with </a:t>
            </a:r>
            <a:r>
              <a:rPr lang="en-US" sz="3500" dirty="0" smtClean="0"/>
              <a:t>exponential </a:t>
            </a:r>
            <a:r>
              <a:rPr lang="en-US" sz="3500" dirty="0"/>
              <a:t>functions</a:t>
            </a:r>
          </a:p>
          <a:p>
            <a:pPr marL="457200" indent="-457200" algn="just">
              <a:lnSpc>
                <a:spcPct val="100000"/>
              </a:lnSpc>
              <a:buFont typeface="Arial" panose="020B0604020202020204" pitchFamily="34" charset="0"/>
              <a:buChar char="•"/>
            </a:pPr>
            <a:r>
              <a:rPr lang="en-US" sz="3500" dirty="0"/>
              <a:t>Graphing </a:t>
            </a:r>
            <a:r>
              <a:rPr lang="en-US" sz="3500" dirty="0" smtClean="0"/>
              <a:t>exponential functions</a:t>
            </a:r>
            <a:endParaRPr lang="en-US" sz="3500" dirty="0"/>
          </a:p>
          <a:p>
            <a:pPr marL="457200" indent="-457200" algn="just">
              <a:lnSpc>
                <a:spcPct val="100000"/>
              </a:lnSpc>
              <a:buFont typeface="Arial" panose="020B0604020202020204" pitchFamily="34" charset="0"/>
              <a:buChar char="•"/>
            </a:pPr>
            <a:r>
              <a:rPr lang="en-US" sz="3500" dirty="0" smtClean="0"/>
              <a:t>Defining the </a:t>
            </a:r>
            <a:r>
              <a:rPr lang="en-US" sz="3500" dirty="0"/>
              <a:t>logarithm </a:t>
            </a:r>
            <a:r>
              <a:rPr lang="en-US" sz="3500" dirty="0" smtClean="0"/>
              <a:t>using the definition of inverse functions</a:t>
            </a:r>
            <a:endParaRPr lang="en-US" sz="3500" dirty="0"/>
          </a:p>
          <a:p>
            <a:pPr marL="457200" indent="-457200" algn="just">
              <a:lnSpc>
                <a:spcPct val="100000"/>
              </a:lnSpc>
              <a:buFont typeface="Arial" panose="020B0604020202020204" pitchFamily="34" charset="0"/>
              <a:buChar char="•"/>
            </a:pPr>
            <a:r>
              <a:rPr lang="en-US" sz="3500" dirty="0"/>
              <a:t>Solving </a:t>
            </a:r>
            <a:r>
              <a:rPr lang="en-US" sz="3500" dirty="0" smtClean="0"/>
              <a:t>equations </a:t>
            </a:r>
            <a:r>
              <a:rPr lang="en-US" sz="3500" dirty="0"/>
              <a:t>using arithmetic </a:t>
            </a:r>
            <a:r>
              <a:rPr lang="en-US" sz="3500" dirty="0" smtClean="0"/>
              <a:t>properties of the logarithm</a:t>
            </a:r>
            <a:endParaRPr lang="en-US" sz="3500" dirty="0"/>
          </a:p>
          <a:p>
            <a:pPr marL="457200" indent="-457200" algn="just">
              <a:lnSpc>
                <a:spcPct val="100000"/>
              </a:lnSpc>
              <a:buFont typeface="Arial" panose="020B0604020202020204" pitchFamily="34" charset="0"/>
              <a:buChar char="•"/>
            </a:pPr>
            <a:r>
              <a:rPr lang="en-US" sz="3500" dirty="0" smtClean="0"/>
              <a:t>Using change </a:t>
            </a:r>
            <a:r>
              <a:rPr lang="en-US" sz="3500" dirty="0"/>
              <a:t>of </a:t>
            </a:r>
            <a:r>
              <a:rPr lang="en-US" sz="3500" dirty="0" smtClean="0"/>
              <a:t>base formulas</a:t>
            </a:r>
            <a:endParaRPr lang="en-US" sz="3500" dirty="0"/>
          </a:p>
          <a:p>
            <a:pPr marL="457200" indent="-457200" algn="just">
              <a:lnSpc>
                <a:spcPct val="100000"/>
              </a:lnSpc>
              <a:buFont typeface="Arial" panose="020B0604020202020204" pitchFamily="34" charset="0"/>
              <a:buChar char="•"/>
            </a:pPr>
            <a:r>
              <a:rPr lang="en-US" sz="3500" dirty="0" smtClean="0"/>
              <a:t>Graphing logarithmic functions</a:t>
            </a:r>
          </a:p>
          <a:p>
            <a:pPr algn="just">
              <a:lnSpc>
                <a:spcPct val="100000"/>
              </a:lnSpc>
            </a:pPr>
            <a:endParaRPr lang="en-US" sz="3500" dirty="0" smtClean="0"/>
          </a:p>
          <a:p>
            <a:pPr algn="just">
              <a:lnSpc>
                <a:spcPct val="100000"/>
              </a:lnSpc>
            </a:pPr>
            <a:r>
              <a:rPr lang="en-US" sz="3500" i="1" u="sng" dirty="0" smtClean="0"/>
              <a:t>Sample In-Class Activity:</a:t>
            </a:r>
          </a:p>
          <a:p>
            <a:pPr marL="514350" indent="-514350" algn="just">
              <a:lnSpc>
                <a:spcPct val="100000"/>
              </a:lnSpc>
              <a:buFont typeface="+mj-lt"/>
              <a:buAutoNum type="arabicParenR"/>
            </a:pPr>
            <a:r>
              <a:rPr lang="en-US" sz="3500" dirty="0" smtClean="0"/>
              <a:t>Look </a:t>
            </a:r>
            <a:r>
              <a:rPr lang="en-US" sz="3500" dirty="0"/>
              <a:t>at your exponential graphs from §</a:t>
            </a:r>
            <a:r>
              <a:rPr lang="en-US" sz="3500" dirty="0" smtClean="0"/>
              <a:t>5.2. Do these functions have inverses?  If so, what should they look like?  Sketch the inverses of your functions.</a:t>
            </a:r>
          </a:p>
          <a:p>
            <a:pPr marL="514350" indent="-514350" algn="just">
              <a:lnSpc>
                <a:spcPct val="100000"/>
              </a:lnSpc>
              <a:buFont typeface="+mj-lt"/>
              <a:buAutoNum type="arabicParenR"/>
            </a:pPr>
            <a:r>
              <a:rPr lang="en-US" sz="3500" dirty="0" smtClean="0"/>
              <a:t>Pick one of your inverse graphs and answer the following questions:</a:t>
            </a:r>
          </a:p>
          <a:p>
            <a:pPr marL="971550" lvl="1" indent="-514350" algn="just">
              <a:buFont typeface="+mj-lt"/>
              <a:buAutoNum type="alphaLcParenR"/>
            </a:pPr>
            <a:r>
              <a:rPr lang="en-US" sz="3500" dirty="0" smtClean="0"/>
              <a:t>What are the domain and range of the inverse?</a:t>
            </a:r>
          </a:p>
          <a:p>
            <a:pPr marL="971550" lvl="1" indent="-514350" algn="just">
              <a:buFont typeface="+mj-lt"/>
              <a:buAutoNum type="alphaLcParenR"/>
            </a:pPr>
            <a:r>
              <a:rPr lang="en-US" sz="3500" dirty="0" smtClean="0"/>
              <a:t>What happens as               and as                ?</a:t>
            </a:r>
            <a:endParaRPr lang="en-US" sz="3500" dirty="0"/>
          </a:p>
          <a:p>
            <a:pPr marL="971550" lvl="1" indent="-514350" algn="just">
              <a:buFont typeface="+mj-lt"/>
              <a:buAutoNum type="alphaLcParenR"/>
            </a:pPr>
            <a:r>
              <a:rPr lang="en-US" sz="3500" dirty="0" smtClean="0"/>
              <a:t>What happens as               and as           </a:t>
            </a:r>
            <a:r>
              <a:rPr lang="en-US" sz="3500" dirty="0">
                <a:sym typeface="Wingdings" panose="05000000000000000000" pitchFamily="2" charset="2"/>
              </a:rPr>
              <a:t> </a:t>
            </a:r>
            <a:r>
              <a:rPr lang="en-US" sz="3500" dirty="0" smtClean="0">
                <a:sym typeface="Wingdings" panose="05000000000000000000" pitchFamily="2" charset="2"/>
              </a:rPr>
              <a:t>   ?</a:t>
            </a:r>
            <a:endParaRPr lang="en-US" sz="3500" dirty="0">
              <a:sym typeface="Wingdings" panose="05000000000000000000" pitchFamily="2" charset="2"/>
            </a:endParaRPr>
          </a:p>
          <a:p>
            <a:pPr marL="971550" lvl="1" indent="-514350" algn="just">
              <a:buFont typeface="+mj-lt"/>
              <a:buAutoNum type="alphaLcParenR"/>
            </a:pPr>
            <a:r>
              <a:rPr lang="en-US" sz="3500" dirty="0" smtClean="0"/>
              <a:t>What are some key points on the graph of the inverse?</a:t>
            </a:r>
          </a:p>
          <a:p>
            <a:pPr>
              <a:lnSpc>
                <a:spcPct val="100000"/>
              </a:lnSpc>
            </a:pPr>
            <a:endParaRPr sz="3500" dirty="0"/>
          </a:p>
        </p:txBody>
      </p:sp>
      <p:pic>
        <p:nvPicPr>
          <p:cNvPr id="62" name="Picture 61"/>
          <p:cNvPicPr/>
          <p:nvPr/>
        </p:nvPicPr>
        <p:blipFill>
          <a:blip r:embed="rId4"/>
          <a:srcRect r="2180308"/>
          <a:stretch>
            <a:fillRect/>
          </a:stretch>
        </p:blipFill>
        <p:spPr>
          <a:xfrm>
            <a:off x="372960" y="50760"/>
            <a:ext cx="1452600" cy="1374840"/>
          </a:xfrm>
          <a:prstGeom prst="rect">
            <a:avLst/>
          </a:prstGeom>
          <a:ln>
            <a:noFill/>
          </a:ln>
        </p:spPr>
      </p:pic>
      <p:pic>
        <p:nvPicPr>
          <p:cNvPr id="63" name="Picture 62"/>
          <p:cNvPicPr/>
          <p:nvPr/>
        </p:nvPicPr>
        <p:blipFill>
          <a:blip r:embed="rId4"/>
          <a:srcRect l="704033" r="1477224"/>
          <a:stretch>
            <a:fillRect/>
          </a:stretch>
        </p:blipFill>
        <p:spPr>
          <a:xfrm>
            <a:off x="4194000" y="103320"/>
            <a:ext cx="1452600" cy="1374480"/>
          </a:xfrm>
          <a:prstGeom prst="rect">
            <a:avLst/>
          </a:prstGeom>
          <a:ln>
            <a:noFill/>
          </a:ln>
        </p:spPr>
      </p:pic>
      <p:pic>
        <p:nvPicPr>
          <p:cNvPr id="64" name="Picture 63"/>
          <p:cNvPicPr/>
          <p:nvPr/>
        </p:nvPicPr>
        <p:blipFill>
          <a:blip r:embed="rId4"/>
          <a:srcRect l="2181376"/>
          <a:stretch>
            <a:fillRect/>
          </a:stretch>
        </p:blipFill>
        <p:spPr>
          <a:xfrm>
            <a:off x="8329680" y="12600"/>
            <a:ext cx="1452600" cy="1373400"/>
          </a:xfrm>
          <a:prstGeom prst="rect">
            <a:avLst/>
          </a:prstGeom>
          <a:ln>
            <a:noFill/>
          </a:ln>
        </p:spPr>
      </p:pic>
      <p:pic>
        <p:nvPicPr>
          <p:cNvPr id="65" name="Picture 64"/>
          <p:cNvPicPr/>
          <p:nvPr/>
        </p:nvPicPr>
        <p:blipFill>
          <a:blip r:embed="rId4"/>
          <a:srcRect l="1428113" r="753262"/>
          <a:stretch>
            <a:fillRect/>
          </a:stretch>
        </p:blipFill>
        <p:spPr>
          <a:xfrm>
            <a:off x="12072960" y="12600"/>
            <a:ext cx="1452600" cy="1373400"/>
          </a:xfrm>
          <a:prstGeom prst="rect">
            <a:avLst/>
          </a:prstGeom>
          <a:ln>
            <a:noFill/>
          </a:ln>
        </p:spPr>
      </p:pic>
      <p:pic>
        <p:nvPicPr>
          <p:cNvPr id="66" name="Picture 65"/>
          <p:cNvPicPr/>
          <p:nvPr/>
        </p:nvPicPr>
        <p:blipFill>
          <a:blip r:embed="rId5"/>
          <a:srcRect l="116228" t="415714" r="382894" b="188571"/>
          <a:stretch>
            <a:fillRect/>
          </a:stretch>
        </p:blipFill>
        <p:spPr>
          <a:xfrm>
            <a:off x="8005680" y="1476360"/>
            <a:ext cx="2122560" cy="619200"/>
          </a:xfrm>
          <a:prstGeom prst="rect">
            <a:avLst/>
          </a:prstGeom>
          <a:ln>
            <a:noFill/>
          </a:ln>
        </p:spPr>
      </p:pic>
      <p:pic>
        <p:nvPicPr>
          <p:cNvPr id="67" name="Picture 66"/>
          <p:cNvPicPr/>
          <p:nvPr/>
        </p:nvPicPr>
        <p:blipFill>
          <a:blip r:embed="rId6"/>
          <a:srcRect l="49333" t="331250" r="141066" b="248437"/>
          <a:stretch>
            <a:fillRect/>
          </a:stretch>
        </p:blipFill>
        <p:spPr>
          <a:xfrm>
            <a:off x="10801440" y="1503360"/>
            <a:ext cx="3994200" cy="574560"/>
          </a:xfrm>
          <a:prstGeom prst="rect">
            <a:avLst/>
          </a:prstGeom>
          <a:ln>
            <a:noFill/>
          </a:ln>
        </p:spPr>
      </p:pic>
      <p:sp>
        <p:nvSpPr>
          <p:cNvPr id="81" name="CustomShape 24"/>
          <p:cNvSpPr/>
          <p:nvPr/>
        </p:nvSpPr>
        <p:spPr>
          <a:xfrm>
            <a:off x="31391280" y="28007068"/>
            <a:ext cx="10972800" cy="1079280"/>
          </a:xfrm>
          <a:prstGeom prst="rect">
            <a:avLst/>
          </a:prstGeom>
          <a:noFill/>
          <a:ln>
            <a:noFill/>
          </a:ln>
        </p:spPr>
        <p:txBody>
          <a:bodyPr lIns="0" tIns="0" rIns="48960" bIns="0"/>
          <a:lstStyle/>
          <a:p>
            <a:pPr algn="ctr">
              <a:lnSpc>
                <a:spcPct val="100000"/>
              </a:lnSpc>
            </a:pPr>
            <a:r>
              <a:rPr lang="en-US" sz="6500" b="1" dirty="0">
                <a:solidFill>
                  <a:srgbClr val="FFFFFF"/>
                </a:solidFill>
                <a:latin typeface="Lucida Grande"/>
                <a:ea typeface="Lucida Grande"/>
              </a:rPr>
              <a:t>Results</a:t>
            </a:r>
            <a:endParaRPr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29439" y="13481042"/>
            <a:ext cx="11143183" cy="8229497"/>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29440" y="24094608"/>
            <a:ext cx="11143183" cy="7421360"/>
          </a:xfrm>
          <a:prstGeom prst="rect">
            <a:avLst/>
          </a:prstGeom>
        </p:spPr>
      </p:pic>
      <p:pic>
        <p:nvPicPr>
          <p:cNvPr id="1026" name="Picture 2" descr="Student Enrollment in TILE by Academic Ye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5194" y="38297458"/>
            <a:ext cx="10168435" cy="468171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161795" y="18190575"/>
            <a:ext cx="10920525" cy="23791128"/>
            <a:chOff x="1155990" y="18816213"/>
            <a:chExt cx="10508143" cy="23791128"/>
          </a:xfrm>
        </p:grpSpPr>
        <p:sp>
          <p:nvSpPr>
            <p:cNvPr id="6" name="TextBox 5"/>
            <p:cNvSpPr txBox="1"/>
            <p:nvPr/>
          </p:nvSpPr>
          <p:spPr>
            <a:xfrm>
              <a:off x="1155990" y="18816213"/>
              <a:ext cx="10508143" cy="23791128"/>
            </a:xfrm>
            <a:prstGeom prst="rect">
              <a:avLst/>
            </a:prstGeom>
            <a:noFill/>
          </p:spPr>
          <p:txBody>
            <a:bodyPr wrap="square" rtlCol="0">
              <a:spAutoFit/>
            </a:bodyPr>
            <a:lstStyle/>
            <a:p>
              <a:pPr algn="just"/>
              <a:r>
                <a:rPr lang="en-US" sz="3500" dirty="0" smtClean="0"/>
                <a:t>The TILE program was first implemented in Fall 2010 and is based on North Carolina State </a:t>
              </a:r>
              <a:r>
                <a:rPr lang="en-US" sz="3500" dirty="0"/>
                <a:t>University’s Student-Centered Activities for Large-Enrollment Undergraduate Programs (SCALE-UP</a:t>
              </a:r>
              <a:r>
                <a:rPr lang="en-US" sz="3500" dirty="0" smtClean="0"/>
                <a:t>).  The TILE program began with three classrooms and eight courses, and it has grown to eight classrooms and 123 courses in Spring 2015.   </a:t>
              </a:r>
            </a:p>
            <a:p>
              <a:pPr algn="just"/>
              <a:endParaRPr lang="en-US" sz="3500" dirty="0"/>
            </a:p>
            <a:p>
              <a:pPr algn="just"/>
              <a:endParaRPr lang="en-US" sz="3500" dirty="0" smtClean="0"/>
            </a:p>
            <a:p>
              <a:pPr algn="just"/>
              <a:endParaRPr lang="en-US" sz="3500" dirty="0"/>
            </a:p>
            <a:p>
              <a:pPr algn="just"/>
              <a:endParaRPr lang="en-US" sz="3500" dirty="0" smtClean="0"/>
            </a:p>
            <a:p>
              <a:pPr algn="just"/>
              <a:endParaRPr lang="en-US" sz="3500" dirty="0"/>
            </a:p>
            <a:p>
              <a:pPr algn="just"/>
              <a:endParaRPr lang="en-US" sz="3500" dirty="0" smtClean="0"/>
            </a:p>
            <a:p>
              <a:pPr algn="just"/>
              <a:endParaRPr lang="en-US" sz="3500" dirty="0" smtClean="0"/>
            </a:p>
            <a:p>
              <a:pPr algn="just"/>
              <a:endParaRPr lang="en-US" sz="3500" dirty="0"/>
            </a:p>
            <a:p>
              <a:pPr algn="just"/>
              <a:endParaRPr lang="en-US" sz="3500" dirty="0" smtClean="0"/>
            </a:p>
            <a:p>
              <a:pPr algn="just"/>
              <a:endParaRPr lang="en-US" sz="3500" dirty="0" smtClean="0"/>
            </a:p>
            <a:p>
              <a:pPr algn="just"/>
              <a:r>
                <a:rPr lang="en-US" sz="3500" dirty="0" smtClean="0"/>
                <a:t>The two goals on which the student-centered TILE program was founded are: </a:t>
              </a:r>
            </a:p>
            <a:p>
              <a:pPr marL="571500" indent="-571500" algn="just">
                <a:buFont typeface="+mj-lt"/>
                <a:buAutoNum type="arabicParenR"/>
              </a:pPr>
              <a:r>
                <a:rPr lang="en-US" sz="3500" dirty="0" smtClean="0"/>
                <a:t>“</a:t>
              </a:r>
              <a:r>
                <a:rPr lang="en-US" sz="3500" dirty="0"/>
                <a:t>Create spaces that support teaching and learning models that lead to increased student recruitment and </a:t>
              </a:r>
              <a:r>
                <a:rPr lang="en-US" sz="3500" dirty="0" smtClean="0"/>
                <a:t>retention.”</a:t>
              </a:r>
              <a:endParaRPr lang="en-US" sz="3500" dirty="0"/>
            </a:p>
            <a:p>
              <a:pPr marL="571500" indent="-571500" algn="just">
                <a:buFont typeface="+mj-lt"/>
                <a:buAutoNum type="arabicParenR"/>
              </a:pPr>
              <a:r>
                <a:rPr lang="en-US" sz="3500" dirty="0" smtClean="0"/>
                <a:t>“Make </a:t>
              </a:r>
              <a:r>
                <a:rPr lang="en-US" sz="3500" dirty="0"/>
                <a:t>the most effective use of learning spaces available as student enrollment increases and new classroom construction is </a:t>
              </a:r>
              <a:r>
                <a:rPr lang="en-US" sz="3500" dirty="0" smtClean="0"/>
                <a:t>limited.”</a:t>
              </a:r>
              <a:endParaRPr lang="en-US" sz="3500" dirty="0"/>
            </a:p>
            <a:p>
              <a:pPr algn="just"/>
              <a:endParaRPr lang="en-US" sz="3500" dirty="0" smtClean="0"/>
            </a:p>
            <a:p>
              <a:pPr algn="just"/>
              <a:r>
                <a:rPr lang="en-US" sz="3500" dirty="0" smtClean="0"/>
                <a:t>According to a 2010-2012 study:</a:t>
              </a:r>
            </a:p>
            <a:p>
              <a:pPr marL="457200" indent="-457200" algn="just">
                <a:buFont typeface="Arial" panose="020B0604020202020204" pitchFamily="34" charset="0"/>
                <a:buChar char="•"/>
              </a:pPr>
              <a:r>
                <a:rPr lang="en-US" sz="3500" dirty="0" smtClean="0"/>
                <a:t>In Fall 2010, students in four classes conducted in a TILE classroom on average received higher grades than students taking the same courses with the same professors in a traditional classroom.</a:t>
              </a:r>
            </a:p>
            <a:p>
              <a:pPr marL="457200" indent="-457200" algn="just">
                <a:buFont typeface="Arial" panose="020B0604020202020204" pitchFamily="34" charset="0"/>
                <a:buChar char="•"/>
              </a:pPr>
              <a:r>
                <a:rPr lang="en-US" sz="3500" dirty="0"/>
                <a:t>P</a:t>
              </a:r>
              <a:r>
                <a:rPr lang="en-US" sz="3500" dirty="0" smtClean="0"/>
                <a:t>ositive perceptions towards the use of technology and active participation in class were positively correlated with final grades in TILE courses.</a:t>
              </a:r>
            </a:p>
            <a:p>
              <a:pPr marL="457200" indent="-457200" algn="just">
                <a:buFont typeface="Arial" panose="020B0604020202020204" pitchFamily="34" charset="0"/>
                <a:buChar char="•"/>
              </a:pPr>
              <a:r>
                <a:rPr lang="en-US" sz="3500" dirty="0" smtClean="0"/>
                <a:t>“Students in TILE courses showed a more positive attitude and increased engagement by the end of the course.”</a:t>
              </a:r>
            </a:p>
            <a:p>
              <a:pPr marL="457200" indent="-457200">
                <a:buFont typeface="Arial" panose="020B0604020202020204" pitchFamily="34" charset="0"/>
                <a:buChar char="•"/>
              </a:pPr>
              <a:endParaRPr lang="en-US" sz="3500" dirty="0" smtClean="0"/>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endParaRPr lang="en-US" sz="3500" dirty="0" smtClean="0"/>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endParaRPr lang="en-US" sz="3500" dirty="0"/>
            </a:p>
            <a:p>
              <a:endParaRPr lang="en-US" sz="3500" dirty="0"/>
            </a:p>
          </p:txBody>
        </p:sp>
        <p:pic>
          <p:nvPicPr>
            <p:cNvPr id="1028" name="Picture 4" descr="TILE Courses by Academic Yea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4666" y="23020501"/>
              <a:ext cx="9829357" cy="4648469"/>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 descr="https://upload.wikimedia.org/wikipedia/en/thumb/d/d2/University_of_Iowa_logo.svg/1280px-University_of_Iowa_logo.sv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54318" y="38882711"/>
            <a:ext cx="7161020" cy="40826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924281" y="34961866"/>
            <a:ext cx="11529217" cy="8017311"/>
          </a:xfrm>
          <a:prstGeom prst="rect">
            <a:avLst/>
          </a:prstGeom>
        </p:spPr>
      </p:pic>
      <p:sp>
        <p:nvSpPr>
          <p:cNvPr id="74" name="CustomShape 20"/>
          <p:cNvSpPr/>
          <p:nvPr/>
        </p:nvSpPr>
        <p:spPr>
          <a:xfrm>
            <a:off x="13861714" y="24135870"/>
            <a:ext cx="15621120" cy="1069560"/>
          </a:xfrm>
          <a:prstGeom prst="rect">
            <a:avLst/>
          </a:prstGeom>
          <a:solidFill>
            <a:srgbClr val="519395"/>
          </a:solidFill>
          <a:ln w="63360">
            <a:solidFill>
              <a:srgbClr val="000000"/>
            </a:solidFill>
            <a:miter/>
          </a:ln>
        </p:spPr>
      </p:sp>
      <p:sp>
        <p:nvSpPr>
          <p:cNvPr id="75" name="CustomShape 21"/>
          <p:cNvSpPr/>
          <p:nvPr/>
        </p:nvSpPr>
        <p:spPr>
          <a:xfrm>
            <a:off x="13861714" y="24135870"/>
            <a:ext cx="15621120" cy="1079280"/>
          </a:xfrm>
          <a:prstGeom prst="rect">
            <a:avLst/>
          </a:prstGeom>
          <a:noFill/>
          <a:ln>
            <a:noFill/>
          </a:ln>
        </p:spPr>
        <p:txBody>
          <a:bodyPr lIns="0" tIns="0" rIns="48960" bIns="0"/>
          <a:lstStyle/>
          <a:p>
            <a:pPr algn="ctr">
              <a:lnSpc>
                <a:spcPct val="100000"/>
              </a:lnSpc>
            </a:pPr>
            <a:r>
              <a:rPr lang="en-US" sz="6500" b="1" dirty="0" smtClean="0">
                <a:solidFill>
                  <a:srgbClr val="FFFFFF"/>
                </a:solidFill>
                <a:latin typeface="Lucida Grande"/>
                <a:ea typeface="Lucida Grande"/>
              </a:rPr>
              <a:t>Possible Improvements</a:t>
            </a:r>
            <a:endParaRPr dirty="0"/>
          </a:p>
        </p:txBody>
      </p:sp>
      <p:sp>
        <p:nvSpPr>
          <p:cNvPr id="76" name="CustomShape 22"/>
          <p:cNvSpPr/>
          <p:nvPr/>
        </p:nvSpPr>
        <p:spPr>
          <a:xfrm>
            <a:off x="13849114" y="25875749"/>
            <a:ext cx="15671880" cy="8792834"/>
          </a:xfrm>
          <a:prstGeom prst="rect">
            <a:avLst/>
          </a:prstGeom>
          <a:noFill/>
          <a:ln>
            <a:noFill/>
          </a:ln>
        </p:spPr>
        <p:txBody>
          <a:bodyPr lIns="0" tIns="0" rIns="48960" bIns="0"/>
          <a:lstStyle/>
          <a:p>
            <a:pPr algn="just">
              <a:lnSpc>
                <a:spcPct val="100000"/>
              </a:lnSpc>
            </a:pPr>
            <a:r>
              <a:rPr lang="en-US" sz="3500" dirty="0" smtClean="0">
                <a:solidFill>
                  <a:srgbClr val="000000"/>
                </a:solidFill>
                <a:latin typeface="Arial"/>
                <a:ea typeface="Arial"/>
              </a:rPr>
              <a:t>While we found it effective to use the TILE methodology in our regular classroom, by using the technology in an official TILE classroom, we could further enrich the learning experience. For instance, students can use software to plot individual points on exponential functions to determine their general shape.</a:t>
            </a:r>
          </a:p>
          <a:p>
            <a:pPr algn="just">
              <a:lnSpc>
                <a:spcPct val="100000"/>
              </a:lnSpc>
            </a:pPr>
            <a:endParaRPr lang="en-US" sz="3500" dirty="0">
              <a:solidFill>
                <a:srgbClr val="000000"/>
              </a:solidFill>
              <a:latin typeface="Arial"/>
              <a:ea typeface="Arial"/>
            </a:endParaRPr>
          </a:p>
          <a:p>
            <a:pPr algn="just">
              <a:lnSpc>
                <a:spcPct val="100000"/>
              </a:lnSpc>
            </a:pPr>
            <a:r>
              <a:rPr lang="en-US" sz="3500" dirty="0" smtClean="0">
                <a:solidFill>
                  <a:srgbClr val="000000"/>
                </a:solidFill>
                <a:latin typeface="Arial"/>
                <a:ea typeface="Arial"/>
              </a:rPr>
              <a:t>Also, if time allowed, we could include more activities in which students can derive the properties of these functions themselves.  As an example, through guided questions, students can themselves discover the arithmetic properties of the logarithm:</a:t>
            </a:r>
          </a:p>
          <a:p>
            <a:pPr algn="just">
              <a:lnSpc>
                <a:spcPct val="100000"/>
              </a:lnSpc>
            </a:pPr>
            <a:endParaRPr lang="en-US" sz="3500" dirty="0">
              <a:solidFill>
                <a:srgbClr val="000000"/>
              </a:solidFill>
              <a:latin typeface="Arial"/>
              <a:ea typeface="Arial"/>
            </a:endParaRPr>
          </a:p>
          <a:p>
            <a:pPr marL="514350" indent="-514350">
              <a:lnSpc>
                <a:spcPct val="100000"/>
              </a:lnSpc>
              <a:buFont typeface="+mj-lt"/>
              <a:buAutoNum type="alphaLcParenR"/>
            </a:pPr>
            <a:r>
              <a:rPr lang="en-US" sz="3500" dirty="0" smtClean="0">
                <a:solidFill>
                  <a:srgbClr val="000000"/>
                </a:solidFill>
                <a:latin typeface="Arial"/>
                <a:ea typeface="Arial"/>
              </a:rPr>
              <a:t>Let                                 .  What is     ? </a:t>
            </a:r>
          </a:p>
          <a:p>
            <a:pPr marL="514350" indent="-514350">
              <a:lnSpc>
                <a:spcPct val="100000"/>
              </a:lnSpc>
              <a:buFont typeface="+mj-lt"/>
              <a:buAutoNum type="alphaLcParenR"/>
            </a:pPr>
            <a:r>
              <a:rPr lang="en-US" sz="3500" dirty="0" smtClean="0">
                <a:solidFill>
                  <a:srgbClr val="000000"/>
                </a:solidFill>
                <a:latin typeface="Arial"/>
                <a:ea typeface="Arial"/>
              </a:rPr>
              <a:t>Simplify your answer from part a) using exponent rules.</a:t>
            </a:r>
          </a:p>
          <a:p>
            <a:pPr marL="514350" indent="-514350">
              <a:lnSpc>
                <a:spcPct val="100000"/>
              </a:lnSpc>
              <a:buFont typeface="+mj-lt"/>
              <a:buAutoNum type="alphaLcParenR"/>
            </a:pPr>
            <a:r>
              <a:rPr lang="en-US" sz="3500" dirty="0" smtClean="0">
                <a:solidFill>
                  <a:srgbClr val="000000"/>
                </a:solidFill>
                <a:latin typeface="Arial"/>
                <a:ea typeface="Arial"/>
              </a:rPr>
              <a:t>You should have an equation for     .  Solve it for    using a logarithm.</a:t>
            </a:r>
          </a:p>
          <a:p>
            <a:pPr marL="514350" indent="-514350">
              <a:lnSpc>
                <a:spcPct val="100000"/>
              </a:lnSpc>
              <a:buFont typeface="+mj-lt"/>
              <a:buAutoNum type="alphaLcParenR"/>
            </a:pPr>
            <a:r>
              <a:rPr lang="en-US" sz="3500" dirty="0" smtClean="0">
                <a:solidFill>
                  <a:srgbClr val="000000"/>
                </a:solidFill>
                <a:latin typeface="Arial"/>
                <a:ea typeface="Arial"/>
              </a:rPr>
              <a:t>Use what you found in part c) to fill in this equation: </a:t>
            </a:r>
            <a:br>
              <a:rPr lang="en-US" sz="3500" dirty="0" smtClean="0">
                <a:solidFill>
                  <a:srgbClr val="000000"/>
                </a:solidFill>
                <a:latin typeface="Arial"/>
                <a:ea typeface="Arial"/>
              </a:rPr>
            </a:br>
            <a:r>
              <a:rPr lang="en-US" sz="3500" dirty="0" smtClean="0">
                <a:solidFill>
                  <a:srgbClr val="000000"/>
                </a:solidFill>
                <a:latin typeface="Arial"/>
                <a:ea typeface="Arial"/>
              </a:rPr>
              <a:t>                                                           .</a:t>
            </a:r>
          </a:p>
          <a:p>
            <a:pPr>
              <a:lnSpc>
                <a:spcPct val="100000"/>
              </a:lnSpc>
            </a:pPr>
            <a:endParaRPr dirty="0"/>
          </a:p>
        </p:txBody>
      </p:sp>
      <p:grpSp>
        <p:nvGrpSpPr>
          <p:cNvPr id="12" name="Group 11"/>
          <p:cNvGrpSpPr/>
          <p:nvPr/>
        </p:nvGrpSpPr>
        <p:grpSpPr>
          <a:xfrm>
            <a:off x="14335855" y="31630129"/>
            <a:ext cx="9959279" cy="2970878"/>
            <a:chOff x="14335855" y="31115779"/>
            <a:chExt cx="9959279" cy="2970878"/>
          </a:xfrm>
        </p:grpSpPr>
        <p:graphicFrame>
          <p:nvGraphicFramePr>
            <p:cNvPr id="8" name="Object 7"/>
            <p:cNvGraphicFramePr>
              <a:graphicFrameLocks noChangeAspect="1"/>
            </p:cNvGraphicFramePr>
            <p:nvPr>
              <p:extLst>
                <p:ext uri="{D42A27DB-BD31-4B8C-83A1-F6EECF244321}">
                  <p14:modId xmlns:p14="http://schemas.microsoft.com/office/powerpoint/2010/main" val="4017825354"/>
                </p:ext>
              </p:extLst>
            </p:nvPr>
          </p:nvGraphicFramePr>
          <p:xfrm>
            <a:off x="15030024" y="31187968"/>
            <a:ext cx="4104067" cy="690404"/>
          </p:xfrm>
          <a:graphic>
            <a:graphicData uri="http://schemas.openxmlformats.org/presentationml/2006/ole">
              <mc:AlternateContent xmlns:mc="http://schemas.openxmlformats.org/markup-compatibility/2006">
                <mc:Choice xmlns:v="urn:schemas-microsoft-com:vml" Requires="v">
                  <p:oleObj spid="_x0000_s1262" name="Equation" r:id="rId13" imgW="1358640" imgH="228600" progId="Equation.3">
                    <p:embed/>
                  </p:oleObj>
                </mc:Choice>
                <mc:Fallback>
                  <p:oleObj name="Equation" r:id="rId13" imgW="1358640" imgH="228600" progId="Equation.3">
                    <p:embed/>
                    <p:pic>
                      <p:nvPicPr>
                        <p:cNvPr id="0" name=""/>
                        <p:cNvPicPr/>
                        <p:nvPr/>
                      </p:nvPicPr>
                      <p:blipFill>
                        <a:blip r:embed="rId14"/>
                        <a:stretch>
                          <a:fillRect/>
                        </a:stretch>
                      </p:blipFill>
                      <p:spPr>
                        <a:xfrm>
                          <a:off x="15030024" y="31187968"/>
                          <a:ext cx="4104067" cy="69040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46093689"/>
                </p:ext>
              </p:extLst>
            </p:nvPr>
          </p:nvGraphicFramePr>
          <p:xfrm>
            <a:off x="20954953" y="31115779"/>
            <a:ext cx="612613" cy="653454"/>
          </p:xfrm>
          <a:graphic>
            <a:graphicData uri="http://schemas.openxmlformats.org/presentationml/2006/ole">
              <mc:AlternateContent xmlns:mc="http://schemas.openxmlformats.org/markup-compatibility/2006">
                <mc:Choice xmlns:v="urn:schemas-microsoft-com:vml" Requires="v">
                  <p:oleObj spid="_x0000_s1263" name="Equation" r:id="rId15" imgW="190440" imgH="203040" progId="Equation.3">
                    <p:embed/>
                  </p:oleObj>
                </mc:Choice>
                <mc:Fallback>
                  <p:oleObj name="Equation" r:id="rId15" imgW="190440" imgH="203040" progId="Equation.3">
                    <p:embed/>
                    <p:pic>
                      <p:nvPicPr>
                        <p:cNvPr id="0" name=""/>
                        <p:cNvPicPr/>
                        <p:nvPr/>
                      </p:nvPicPr>
                      <p:blipFill>
                        <a:blip r:embed="rId16"/>
                        <a:stretch>
                          <a:fillRect/>
                        </a:stretch>
                      </p:blipFill>
                      <p:spPr>
                        <a:xfrm>
                          <a:off x="20954953" y="31115779"/>
                          <a:ext cx="612613" cy="653454"/>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192712460"/>
                </p:ext>
              </p:extLst>
            </p:nvPr>
          </p:nvGraphicFramePr>
          <p:xfrm>
            <a:off x="20801300" y="32160951"/>
            <a:ext cx="612613" cy="653454"/>
          </p:xfrm>
          <a:graphic>
            <a:graphicData uri="http://schemas.openxmlformats.org/presentationml/2006/ole">
              <mc:AlternateContent xmlns:mc="http://schemas.openxmlformats.org/markup-compatibility/2006">
                <mc:Choice xmlns:v="urn:schemas-microsoft-com:vml" Requires="v">
                  <p:oleObj spid="_x0000_s1264" name="Equation" r:id="rId17" imgW="190440" imgH="203040" progId="Equation.3">
                    <p:embed/>
                  </p:oleObj>
                </mc:Choice>
                <mc:Fallback>
                  <p:oleObj name="Equation" r:id="rId17" imgW="190440" imgH="203040" progId="Equation.3">
                    <p:embed/>
                    <p:pic>
                      <p:nvPicPr>
                        <p:cNvPr id="0" name=""/>
                        <p:cNvPicPr/>
                        <p:nvPr/>
                      </p:nvPicPr>
                      <p:blipFill>
                        <a:blip r:embed="rId16"/>
                        <a:stretch>
                          <a:fillRect/>
                        </a:stretch>
                      </p:blipFill>
                      <p:spPr>
                        <a:xfrm>
                          <a:off x="20801300" y="32160951"/>
                          <a:ext cx="612613" cy="653454"/>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973577273"/>
                </p:ext>
              </p:extLst>
            </p:nvPr>
          </p:nvGraphicFramePr>
          <p:xfrm>
            <a:off x="23853230" y="32364344"/>
            <a:ext cx="441904" cy="522250"/>
          </p:xfrm>
          <a:graphic>
            <a:graphicData uri="http://schemas.openxmlformats.org/presentationml/2006/ole">
              <mc:AlternateContent xmlns:mc="http://schemas.openxmlformats.org/markup-compatibility/2006">
                <mc:Choice xmlns:v="urn:schemas-microsoft-com:vml" Requires="v">
                  <p:oleObj spid="_x0000_s1265" name="Equation" r:id="rId18" imgW="139680" imgH="164880" progId="Equation.3">
                    <p:embed/>
                  </p:oleObj>
                </mc:Choice>
                <mc:Fallback>
                  <p:oleObj name="Equation" r:id="rId18" imgW="139680" imgH="164880" progId="Equation.3">
                    <p:embed/>
                    <p:pic>
                      <p:nvPicPr>
                        <p:cNvPr id="0" name=""/>
                        <p:cNvPicPr/>
                        <p:nvPr/>
                      </p:nvPicPr>
                      <p:blipFill>
                        <a:blip r:embed="rId19"/>
                        <a:stretch>
                          <a:fillRect/>
                        </a:stretch>
                      </p:blipFill>
                      <p:spPr>
                        <a:xfrm>
                          <a:off x="23853230" y="32364344"/>
                          <a:ext cx="441904" cy="5222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766703945"/>
                </p:ext>
              </p:extLst>
            </p:nvPr>
          </p:nvGraphicFramePr>
          <p:xfrm>
            <a:off x="14335855" y="33396330"/>
            <a:ext cx="7325136" cy="690327"/>
          </p:xfrm>
          <a:graphic>
            <a:graphicData uri="http://schemas.openxmlformats.org/presentationml/2006/ole">
              <mc:AlternateContent xmlns:mc="http://schemas.openxmlformats.org/markup-compatibility/2006">
                <mc:Choice xmlns:v="urn:schemas-microsoft-com:vml" Requires="v">
                  <p:oleObj spid="_x0000_s1266" name="Equation" r:id="rId20" imgW="2425680" imgH="228600" progId="Equation.3">
                    <p:embed/>
                  </p:oleObj>
                </mc:Choice>
                <mc:Fallback>
                  <p:oleObj name="Equation" r:id="rId20" imgW="2425680" imgH="228600" progId="Equation.3">
                    <p:embed/>
                    <p:pic>
                      <p:nvPicPr>
                        <p:cNvPr id="0" name=""/>
                        <p:cNvPicPr/>
                        <p:nvPr/>
                      </p:nvPicPr>
                      <p:blipFill>
                        <a:blip r:embed="rId21"/>
                        <a:stretch>
                          <a:fillRect/>
                        </a:stretch>
                      </p:blipFill>
                      <p:spPr>
                        <a:xfrm>
                          <a:off x="14335855" y="33396330"/>
                          <a:ext cx="7325136" cy="690327"/>
                        </a:xfrm>
                        <a:prstGeom prst="rect">
                          <a:avLst/>
                        </a:prstGeom>
                      </p:spPr>
                    </p:pic>
                  </p:oleObj>
                </mc:Fallback>
              </mc:AlternateContent>
            </a:graphicData>
          </a:graphic>
        </p:graphicFrame>
      </p:grpSp>
      <p:sp>
        <p:nvSpPr>
          <p:cNvPr id="43" name="CustomShape 2"/>
          <p:cNvSpPr/>
          <p:nvPr/>
        </p:nvSpPr>
        <p:spPr>
          <a:xfrm>
            <a:off x="31429439" y="32338684"/>
            <a:ext cx="10972800" cy="1068120"/>
          </a:xfrm>
          <a:prstGeom prst="rect">
            <a:avLst/>
          </a:prstGeom>
          <a:solidFill>
            <a:srgbClr val="519395"/>
          </a:solidFill>
          <a:ln w="63360">
            <a:solidFill>
              <a:srgbClr val="000000"/>
            </a:solidFill>
            <a:miter/>
          </a:ln>
        </p:spPr>
        <p:txBody>
          <a:bodyPr/>
          <a:lstStyle/>
          <a:p>
            <a:pPr algn="ctr"/>
            <a:r>
              <a:rPr lang="en-US" sz="6500" b="1" dirty="0" smtClean="0">
                <a:solidFill>
                  <a:schemeClr val="bg1"/>
                </a:solidFill>
                <a:latin typeface="Lucida Grande"/>
              </a:rPr>
              <a:t>References</a:t>
            </a:r>
            <a:endParaRPr lang="en-US" sz="6500" b="1" dirty="0">
              <a:solidFill>
                <a:schemeClr val="bg1"/>
              </a:solidFill>
              <a:latin typeface="Lucida Grande"/>
            </a:endParaRPr>
          </a:p>
        </p:txBody>
      </p:sp>
      <p:grpSp>
        <p:nvGrpSpPr>
          <p:cNvPr id="21" name="Group 20"/>
          <p:cNvGrpSpPr/>
          <p:nvPr/>
        </p:nvGrpSpPr>
        <p:grpSpPr>
          <a:xfrm>
            <a:off x="18653125" y="21373535"/>
            <a:ext cx="5047049" cy="1088199"/>
            <a:chOff x="19035257" y="21477482"/>
            <a:chExt cx="5047049" cy="989272"/>
          </a:xfrm>
        </p:grpSpPr>
        <p:graphicFrame>
          <p:nvGraphicFramePr>
            <p:cNvPr id="17" name="Object 16"/>
            <p:cNvGraphicFramePr>
              <a:graphicFrameLocks noChangeAspect="1"/>
            </p:cNvGraphicFramePr>
            <p:nvPr>
              <p:extLst>
                <p:ext uri="{D42A27DB-BD31-4B8C-83A1-F6EECF244321}">
                  <p14:modId xmlns:p14="http://schemas.microsoft.com/office/powerpoint/2010/main" val="2915825583"/>
                </p:ext>
              </p:extLst>
            </p:nvPr>
          </p:nvGraphicFramePr>
          <p:xfrm>
            <a:off x="19035257" y="21477482"/>
            <a:ext cx="1535113" cy="482600"/>
          </p:xfrm>
          <a:graphic>
            <a:graphicData uri="http://schemas.openxmlformats.org/presentationml/2006/ole">
              <mc:AlternateContent xmlns:mc="http://schemas.openxmlformats.org/markup-compatibility/2006">
                <mc:Choice xmlns:v="urn:schemas-microsoft-com:vml" Requires="v">
                  <p:oleObj spid="_x0000_s1267" name="Equation" r:id="rId22" imgW="444240" imgH="139680" progId="Equation.3">
                    <p:embed/>
                  </p:oleObj>
                </mc:Choice>
                <mc:Fallback>
                  <p:oleObj name="Equation" r:id="rId22" imgW="444240" imgH="139680" progId="Equation.3">
                    <p:embed/>
                    <p:pic>
                      <p:nvPicPr>
                        <p:cNvPr id="0" name=""/>
                        <p:cNvPicPr/>
                        <p:nvPr/>
                      </p:nvPicPr>
                      <p:blipFill>
                        <a:blip r:embed="rId23"/>
                        <a:stretch>
                          <a:fillRect/>
                        </a:stretch>
                      </p:blipFill>
                      <p:spPr>
                        <a:xfrm>
                          <a:off x="19035257" y="21477482"/>
                          <a:ext cx="1535113" cy="4826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022797918"/>
                </p:ext>
              </p:extLst>
            </p:nvPr>
          </p:nvGraphicFramePr>
          <p:xfrm>
            <a:off x="22279758" y="21478865"/>
            <a:ext cx="1802548" cy="472096"/>
          </p:xfrm>
          <a:graphic>
            <a:graphicData uri="http://schemas.openxmlformats.org/presentationml/2006/ole">
              <mc:AlternateContent xmlns:mc="http://schemas.openxmlformats.org/markup-compatibility/2006">
                <mc:Choice xmlns:v="urn:schemas-microsoft-com:vml" Requires="v">
                  <p:oleObj spid="_x0000_s1268" name="Equation" r:id="rId24" imgW="533160" imgH="139680" progId="Equation.3">
                    <p:embed/>
                  </p:oleObj>
                </mc:Choice>
                <mc:Fallback>
                  <p:oleObj name="Equation" r:id="rId24" imgW="533160" imgH="139680" progId="Equation.3">
                    <p:embed/>
                    <p:pic>
                      <p:nvPicPr>
                        <p:cNvPr id="0" name=""/>
                        <p:cNvPicPr/>
                        <p:nvPr/>
                      </p:nvPicPr>
                      <p:blipFill>
                        <a:blip r:embed="rId25"/>
                        <a:stretch>
                          <a:fillRect/>
                        </a:stretch>
                      </p:blipFill>
                      <p:spPr>
                        <a:xfrm>
                          <a:off x="22279758" y="21478865"/>
                          <a:ext cx="1802548" cy="472096"/>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9876327"/>
                </p:ext>
              </p:extLst>
            </p:nvPr>
          </p:nvGraphicFramePr>
          <p:xfrm>
            <a:off x="19039137" y="21751269"/>
            <a:ext cx="1629824" cy="704789"/>
          </p:xfrm>
          <a:graphic>
            <a:graphicData uri="http://schemas.openxmlformats.org/presentationml/2006/ole">
              <mc:AlternateContent xmlns:mc="http://schemas.openxmlformats.org/markup-compatibility/2006">
                <mc:Choice xmlns:v="urn:schemas-microsoft-com:vml" Requires="v">
                  <p:oleObj spid="_x0000_s1269" name="Equation" r:id="rId26" imgW="469800" imgH="203040" progId="Equation.3">
                    <p:embed/>
                  </p:oleObj>
                </mc:Choice>
                <mc:Fallback>
                  <p:oleObj name="Equation" r:id="rId26" imgW="469800" imgH="203040" progId="Equation.3">
                    <p:embed/>
                    <p:pic>
                      <p:nvPicPr>
                        <p:cNvPr id="0" name=""/>
                        <p:cNvPicPr/>
                        <p:nvPr/>
                      </p:nvPicPr>
                      <p:blipFill>
                        <a:blip r:embed="rId27"/>
                        <a:stretch>
                          <a:fillRect/>
                        </a:stretch>
                      </p:blipFill>
                      <p:spPr>
                        <a:xfrm>
                          <a:off x="19039137" y="21751269"/>
                          <a:ext cx="1629824" cy="704789"/>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693309106"/>
                </p:ext>
              </p:extLst>
            </p:nvPr>
          </p:nvGraphicFramePr>
          <p:xfrm>
            <a:off x="22242993" y="21761510"/>
            <a:ext cx="1630877" cy="705244"/>
          </p:xfrm>
          <a:graphic>
            <a:graphicData uri="http://schemas.openxmlformats.org/presentationml/2006/ole">
              <mc:AlternateContent xmlns:mc="http://schemas.openxmlformats.org/markup-compatibility/2006">
                <mc:Choice xmlns:v="urn:schemas-microsoft-com:vml" Requires="v">
                  <p:oleObj spid="_x0000_s1270" name="Equation" r:id="rId28" imgW="469800" imgH="203040" progId="Equation.3">
                    <p:embed/>
                  </p:oleObj>
                </mc:Choice>
                <mc:Fallback>
                  <p:oleObj name="Equation" r:id="rId28" imgW="469800" imgH="203040" progId="Equation.3">
                    <p:embed/>
                    <p:pic>
                      <p:nvPicPr>
                        <p:cNvPr id="0" name=""/>
                        <p:cNvPicPr/>
                        <p:nvPr/>
                      </p:nvPicPr>
                      <p:blipFill>
                        <a:blip r:embed="rId29"/>
                        <a:stretch>
                          <a:fillRect/>
                        </a:stretch>
                      </p:blipFill>
                      <p:spPr>
                        <a:xfrm>
                          <a:off x="22242993" y="21761510"/>
                          <a:ext cx="1630877" cy="705244"/>
                        </a:xfrm>
                        <a:prstGeom prst="rect">
                          <a:avLst/>
                        </a:prstGeom>
                      </p:spPr>
                    </p:pic>
                  </p:oleObj>
                </mc:Fallback>
              </mc:AlternateContent>
            </a:graphicData>
          </a:graphic>
        </p:graphicFrame>
      </p:grpSp>
      <p:sp>
        <p:nvSpPr>
          <p:cNvPr id="23" name="TextBox 22"/>
          <p:cNvSpPr txBox="1"/>
          <p:nvPr/>
        </p:nvSpPr>
        <p:spPr>
          <a:xfrm>
            <a:off x="31429439" y="34048644"/>
            <a:ext cx="11143183" cy="6124754"/>
          </a:xfrm>
          <a:prstGeom prst="rect">
            <a:avLst/>
          </a:prstGeom>
          <a:noFill/>
        </p:spPr>
        <p:txBody>
          <a:bodyPr wrap="square" rtlCol="0">
            <a:spAutoFit/>
          </a:bodyPr>
          <a:lstStyle/>
          <a:p>
            <a:pPr algn="just"/>
            <a:r>
              <a:rPr lang="en-US" sz="2800" dirty="0"/>
              <a:t>Van Horne, S., Murniati, C., Gaffney, J. D. H., &amp; Jesse, M. (2012). Promoting active learning in technology-infused TILE classrooms at the University of Iowa.</a:t>
            </a:r>
            <a:r>
              <a:rPr lang="en-US" sz="2800" i="1" dirty="0"/>
              <a:t> Journal of Learning Spaces, 1</a:t>
            </a:r>
            <a:r>
              <a:rPr lang="en-US" sz="2800" dirty="0"/>
              <a:t>(2), June 10, 2012.</a:t>
            </a:r>
            <a:endParaRPr lang="en-US" sz="2800" dirty="0" smtClean="0"/>
          </a:p>
          <a:p>
            <a:pPr algn="just"/>
            <a:endParaRPr lang="en-US" sz="2800" dirty="0"/>
          </a:p>
          <a:p>
            <a:pPr algn="just"/>
            <a:r>
              <a:rPr lang="en-US" sz="2800" dirty="0" smtClean="0"/>
              <a:t>Van </a:t>
            </a:r>
            <a:r>
              <a:rPr lang="en-US" sz="2800" dirty="0"/>
              <a:t>Horne, S., Murniati, C., &amp; Saichaie, K. (2012). Assessing teaching and learning in technology-infused TILE classrooms at the University of Iowa. In EDUCAUSE Learning Initiative’s</a:t>
            </a:r>
            <a:r>
              <a:rPr lang="en-US" sz="2800" i="1" dirty="0"/>
              <a:t> Seeking Evidence of Impact</a:t>
            </a:r>
            <a:r>
              <a:rPr lang="en-US" sz="2800" i="1" dirty="0" smtClean="0"/>
              <a:t>.</a:t>
            </a:r>
          </a:p>
          <a:p>
            <a:pPr algn="just"/>
            <a:endParaRPr lang="en-US" sz="2800" dirty="0"/>
          </a:p>
          <a:p>
            <a:pPr algn="just"/>
            <a:r>
              <a:rPr lang="en-US" sz="2800" dirty="0" smtClean="0"/>
              <a:t>http://tile.uiowa.edu/content/about-tile</a:t>
            </a:r>
          </a:p>
          <a:p>
            <a:pPr algn="just"/>
            <a:endParaRPr lang="en-US" sz="2800" dirty="0"/>
          </a:p>
          <a:p>
            <a:pPr algn="just"/>
            <a:r>
              <a:rPr lang="en-US" sz="2800" dirty="0" smtClean="0"/>
              <a:t>http://classrooms.uiowa.edu</a:t>
            </a:r>
          </a:p>
          <a:p>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761</Words>
  <Application>Microsoft Office PowerPoint</Application>
  <PresentationFormat>Custom</PresentationFormat>
  <Paragraphs>108</Paragraphs>
  <Slides>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0" baseType="lpstr">
      <vt:lpstr>Arial</vt:lpstr>
      <vt:lpstr>Calibri</vt:lpstr>
      <vt:lpstr>DejaVu Sans</vt:lpstr>
      <vt:lpstr>Lucida Grande</vt:lpstr>
      <vt:lpstr>Wingdings</vt:lpstr>
      <vt:lpstr>ヒラギノ角ゴ ProN W3</vt:lpstr>
      <vt:lpstr>ヒラギノ角ゴ ProN W6</vt:lpstr>
      <vt:lpstr>Office Theme</vt:lpstr>
      <vt:lpstr>Equation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Gerstle, Kevin C</dc:creator>
  <cp:lastModifiedBy>Gerstle, Kevin C</cp:lastModifiedBy>
  <cp:revision>43</cp:revision>
  <dcterms:modified xsi:type="dcterms:W3CDTF">2015-07-22T19:16:00Z</dcterms:modified>
</cp:coreProperties>
</file>